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Source Sans Pro" panose="020B0604020202020204" charset="0"/>
      <p:regular r:id="rId27"/>
      <p:bold r:id="rId28"/>
      <p:italic r:id="rId29"/>
      <p:boldItalic r:id="rId3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989158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745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latin typeface="Source Sans Pro"/>
                <a:ea typeface="Source Sans Pro"/>
                <a:cs typeface="Source Sans Pro"/>
                <a:sym typeface="Source Sans Pro"/>
              </a:rPr>
              <a:t>Hannah: Once I was finished researching what needs to fill a media kit, I began creating the documents. I began with the cover letter, that I wrote directed towards a label or agent the band would hope to attract. Like I said before, it is important for the band to let the agent know they recieved the kit for a reason. The band is paying attention to whom they want their representation to be.</a:t>
            </a:r>
          </a:p>
        </p:txBody>
      </p:sp>
    </p:spTree>
    <p:extLst>
      <p:ext uri="{BB962C8B-B14F-4D97-AF65-F5344CB8AC3E}">
        <p14:creationId xmlns:p14="http://schemas.microsoft.com/office/powerpoint/2010/main" val="120730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a:latin typeface="Source Sans Pro"/>
                <a:ea typeface="Source Sans Pro"/>
                <a:cs typeface="Source Sans Pro"/>
                <a:sym typeface="Source Sans Pro"/>
              </a:rPr>
              <a:t>Hannah: I included a  press release for a Stageit online event. This is a virtual concert hosted by the band. Virtual tickets are sold and the concert is live streamed for listeners around the world. We proposed this event originally, and the band was hoping to host a virtual event this semester, with our help, but their schedules were much more full than they anticipated. However, we set them up to host this event, hopefully repeatedly, in the future.</a:t>
            </a:r>
          </a:p>
        </p:txBody>
      </p:sp>
    </p:spTree>
    <p:extLst>
      <p:ext uri="{BB962C8B-B14F-4D97-AF65-F5344CB8AC3E}">
        <p14:creationId xmlns:p14="http://schemas.microsoft.com/office/powerpoint/2010/main" val="391612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400">
                <a:latin typeface="Source Sans Pro"/>
                <a:ea typeface="Source Sans Pro"/>
                <a:cs typeface="Source Sans Pro"/>
                <a:sym typeface="Source Sans Pro"/>
              </a:rPr>
              <a:t>Hannah: I worked to compile reviews from venues where the band has played before and from fans. As I said, this document works to show its reader that the band is working to promote itself and that they are hosting events.</a:t>
            </a:r>
          </a:p>
        </p:txBody>
      </p:sp>
    </p:spTree>
    <p:extLst>
      <p:ext uri="{BB962C8B-B14F-4D97-AF65-F5344CB8AC3E}">
        <p14:creationId xmlns:p14="http://schemas.microsoft.com/office/powerpoint/2010/main" val="146384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a:latin typeface="Source Sans Pro"/>
                <a:ea typeface="Source Sans Pro"/>
                <a:cs typeface="Source Sans Pro"/>
                <a:sym typeface="Source Sans Pro"/>
              </a:rPr>
              <a:t>Hannah: I reached out to all the members of the full band with some basic questions about what instrument(s) they play and how they got their start as Roman Street or with Roman Street. Unfortunately, not everyone got back to me, but this document serves as a way to inform the reader who the band is a what they stand for.</a:t>
            </a:r>
          </a:p>
        </p:txBody>
      </p:sp>
    </p:spTree>
    <p:extLst>
      <p:ext uri="{BB962C8B-B14F-4D97-AF65-F5344CB8AC3E}">
        <p14:creationId xmlns:p14="http://schemas.microsoft.com/office/powerpoint/2010/main" val="293493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a:latin typeface="Source Sans Pro"/>
                <a:ea typeface="Source Sans Pro"/>
                <a:cs typeface="Source Sans Pro"/>
                <a:sym typeface="Source Sans Pro"/>
              </a:rPr>
              <a:t>Hannah: To get inspiration for the media kit, I did some browsing at Party City, Michaels and Home Goods. I finally decided on this lantern because of its rustic, worldly look. I wanted something that represented both the culture and home of Roman Street but also the culture of their music, world jazz. I thought the lantern connected well with Roman Street, as I viewed it as a street lantern.</a:t>
            </a:r>
          </a:p>
        </p:txBody>
      </p:sp>
    </p:spTree>
    <p:extLst>
      <p:ext uri="{BB962C8B-B14F-4D97-AF65-F5344CB8AC3E}">
        <p14:creationId xmlns:p14="http://schemas.microsoft.com/office/powerpoint/2010/main" val="355592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sz="1200">
                <a:latin typeface="Source Sans Pro"/>
                <a:ea typeface="Source Sans Pro"/>
                <a:cs typeface="Source Sans Pro"/>
                <a:sym typeface="Source Sans Pro"/>
              </a:rPr>
              <a:t>Kristen:</a:t>
            </a:r>
          </a:p>
          <a:p>
            <a:pPr rtl="0">
              <a:spcBef>
                <a:spcPts val="0"/>
              </a:spcBef>
              <a:buNone/>
            </a:pPr>
            <a:endParaRPr sz="1200">
              <a:latin typeface="Source Sans Pro"/>
              <a:ea typeface="Source Sans Pro"/>
              <a:cs typeface="Source Sans Pro"/>
              <a:sym typeface="Source Sans Pro"/>
            </a:endParaRPr>
          </a:p>
          <a:p>
            <a:pPr>
              <a:spcBef>
                <a:spcPts val="0"/>
              </a:spcBef>
              <a:buNone/>
            </a:pPr>
            <a:r>
              <a:rPr lang="en-US" sz="1200">
                <a:solidFill>
                  <a:schemeClr val="dk1"/>
                </a:solidFill>
                <a:latin typeface="Source Sans Pro"/>
                <a:ea typeface="Source Sans Pro"/>
                <a:cs typeface="Source Sans Pro"/>
                <a:sym typeface="Source Sans Pro"/>
              </a:rPr>
              <a:t>The work of social media, specifically Facebook, was effective in creating brand awareness, engaging with fans and promoting concerts and shows. Due to the massive figures of active Facebook users, all businesses, irrespective of their size, should be using social media networks for marketing their brand, product or service. The team decided to avoid multiple social media platforms and focus on branding with Facebook, alone. </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662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Source Sans Pro"/>
                <a:ea typeface="Source Sans Pro"/>
                <a:cs typeface="Source Sans Pro"/>
                <a:sym typeface="Source Sans Pro"/>
              </a:rPr>
              <a:t>Overall, the social media analytics clearly support the notion that when utilizing, sharing and posting updated content, fans will engage and support the brand. </a:t>
            </a:r>
          </a:p>
          <a:p>
            <a:pPr lvl="0" rtl="0">
              <a:spcBef>
                <a:spcPts val="0"/>
              </a:spcBef>
              <a:buNone/>
            </a:pPr>
            <a:endParaRPr sz="1200">
              <a:solidFill>
                <a:schemeClr val="dk1"/>
              </a:solidFill>
              <a:latin typeface="Source Sans Pro"/>
              <a:ea typeface="Source Sans Pro"/>
              <a:cs typeface="Source Sans Pro"/>
              <a:sym typeface="Source Sans Pro"/>
            </a:endParaRPr>
          </a:p>
          <a:p>
            <a:pPr lvl="0" rtl="0">
              <a:spcBef>
                <a:spcPts val="0"/>
              </a:spcBef>
              <a:buNone/>
            </a:pPr>
            <a:r>
              <a:rPr lang="en-US" sz="1200">
                <a:solidFill>
                  <a:schemeClr val="dk1"/>
                </a:solidFill>
                <a:latin typeface="Source Sans Pro"/>
                <a:ea typeface="Source Sans Pro"/>
                <a:cs typeface="Source Sans Pro"/>
                <a:sym typeface="Source Sans Pro"/>
              </a:rPr>
              <a:t>I think the photo shoot for Roman Street aided the social media content in helping to put faces to the band, which isn’t something they had before. These photos, used in promoting concerts and recognizing specific band members affected more than just the band’s follower count. The social media campaign strengthened relationships with fans and helped extend social reach and gain a better understanding of the target audience and what attracts them to interact online.</a:t>
            </a:r>
          </a:p>
        </p:txBody>
      </p:sp>
    </p:spTree>
    <p:extLst>
      <p:ext uri="{BB962C8B-B14F-4D97-AF65-F5344CB8AC3E}">
        <p14:creationId xmlns:p14="http://schemas.microsoft.com/office/powerpoint/2010/main" val="183423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Source Sans Pro"/>
                <a:ea typeface="Source Sans Pro"/>
                <a:cs typeface="Source Sans Pro"/>
                <a:sym typeface="Source Sans Pro"/>
              </a:rPr>
              <a:t>Social media works as a dialogue, so engagement was crucial as it is for any social media campaign to be deemed successful. Creating this conversation, while providing enticing photographs and content, helped make this conversation easy and inviting for fans in hopes their support will bring them out to a show, purchase the band’s music, and share the brand with others.</a:t>
            </a:r>
          </a:p>
        </p:txBody>
      </p:sp>
    </p:spTree>
    <p:extLst>
      <p:ext uri="{BB962C8B-B14F-4D97-AF65-F5344CB8AC3E}">
        <p14:creationId xmlns:p14="http://schemas.microsoft.com/office/powerpoint/2010/main" val="258173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200">
                <a:latin typeface="Source Sans Pro"/>
                <a:ea typeface="Source Sans Pro"/>
                <a:cs typeface="Source Sans Pro"/>
                <a:sym typeface="Source Sans Pro"/>
              </a:rPr>
              <a:t>I want to share two of the most engaged posts, meaning these had not only the most likes, but the most shares, views clicks, etc.</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This photo I took at the photoshoot Hannah and I held for Roman Street. I paired the photo of the band’s instruments with the following quote. </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I think the photo was very inviting, but also I think it was successful because RS’s tone online and in person is very religious, spiritual and family-based so I think this attracted their target audience and current fans.</a:t>
            </a:r>
          </a:p>
          <a:p>
            <a:pPr>
              <a:spcBef>
                <a:spcPts val="0"/>
              </a:spcBef>
              <a:buNone/>
            </a:pPr>
            <a:endParaRPr/>
          </a:p>
        </p:txBody>
      </p:sp>
    </p:spTree>
    <p:extLst>
      <p:ext uri="{BB962C8B-B14F-4D97-AF65-F5344CB8AC3E}">
        <p14:creationId xmlns:p14="http://schemas.microsoft.com/office/powerpoint/2010/main" val="370764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latin typeface="Source Sans Pro"/>
                <a:ea typeface="Source Sans Pro"/>
                <a:cs typeface="Source Sans Pro"/>
                <a:sym typeface="Source Sans Pro"/>
              </a:rPr>
              <a:t>The second photo that reached nearly 4,500 people fans, is a photo that Josh and Noah sent to me while on their tour in California in October. Their mother, Patty, is their current booking manager. I posted this photo with a quote, expressing their excitement of getting to share this experience with their mother. This showed their personality and values as musicians and I think their audience really appreciated that.</a:t>
            </a:r>
          </a:p>
        </p:txBody>
      </p:sp>
    </p:spTree>
    <p:extLst>
      <p:ext uri="{BB962C8B-B14F-4D97-AF65-F5344CB8AC3E}">
        <p14:creationId xmlns:p14="http://schemas.microsoft.com/office/powerpoint/2010/main" val="388264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latin typeface="Source Sans Pro"/>
                <a:ea typeface="Source Sans Pro"/>
                <a:cs typeface="Source Sans Pro"/>
                <a:sym typeface="Source Sans Pro"/>
              </a:rPr>
              <a:t>Hannah: Roman Street is comprised of Noah and Josh Thompson, brothers from Spanish Fort, Alabama. Noah began playing guitar as a teenager to woo a girl into going to prom with him, and Josh began playing to fill Noah’s position in a band when he was going away to college. </a:t>
            </a:r>
            <a:r>
              <a:rPr lang="en-US" sz="1200">
                <a:solidFill>
                  <a:schemeClr val="dk1"/>
                </a:solidFill>
                <a:latin typeface="Source Sans Pro"/>
                <a:ea typeface="Source Sans Pro"/>
                <a:cs typeface="Source Sans Pro"/>
                <a:sym typeface="Source Sans Pro"/>
              </a:rPr>
              <a:t>They are internationally trained and specialize in improvisational fusion of Classical, Gypsy and Contemporary Jazz, Latin, and Nuevo Flamenco. This is the full band pictured, and I will go into further detail about their ensembles later.</a:t>
            </a:r>
          </a:p>
          <a:p>
            <a:pPr rtl="0">
              <a:spcBef>
                <a:spcPts val="0"/>
              </a:spcBef>
              <a:buNone/>
            </a:pPr>
            <a:endParaRPr sz="1200">
              <a:latin typeface="Source Sans Pro"/>
              <a:ea typeface="Source Sans Pro"/>
              <a:cs typeface="Source Sans Pro"/>
              <a:sym typeface="Source Sans Pro"/>
            </a:endParaRPr>
          </a:p>
          <a:p>
            <a:pPr>
              <a:spcBef>
                <a:spcPts val="0"/>
              </a:spcBef>
              <a:buNone/>
            </a:pPr>
            <a:r>
              <a:rPr lang="en-US" sz="1200">
                <a:latin typeface="Source Sans Pro"/>
                <a:ea typeface="Source Sans Pro"/>
                <a:cs typeface="Source Sans Pro"/>
                <a:sym typeface="Source Sans Pro"/>
              </a:rPr>
              <a:t>Kristen: </a:t>
            </a:r>
            <a:r>
              <a:rPr lang="en-US" sz="1200">
                <a:solidFill>
                  <a:schemeClr val="dk1"/>
                </a:solidFill>
                <a:latin typeface="Source Sans Pro"/>
                <a:ea typeface="Source Sans Pro"/>
                <a:cs typeface="Source Sans Pro"/>
                <a:sym typeface="Source Sans Pro"/>
              </a:rPr>
              <a:t>When first meeting with RS they explained their audience to us as middle-aged, wine drinkers. They perform at weddings, art festivals, cultural fairs, etc. So, in deciding how we would reach these fans we did some research and found that ... with over 1 billion daily active users on an average day, many of whom make up RS demographic, Facebook was the best option for reaching fans. </a:t>
            </a:r>
          </a:p>
        </p:txBody>
      </p:sp>
    </p:spTree>
    <p:extLst>
      <p:ext uri="{BB962C8B-B14F-4D97-AF65-F5344CB8AC3E}">
        <p14:creationId xmlns:p14="http://schemas.microsoft.com/office/powerpoint/2010/main" val="331749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800"/>
              </a:spcBef>
              <a:buNone/>
            </a:pPr>
            <a:r>
              <a:rPr lang="en-US" sz="1200">
                <a:solidFill>
                  <a:schemeClr val="dk1"/>
                </a:solidFill>
                <a:latin typeface="Source Sans Pro"/>
                <a:ea typeface="Source Sans Pro"/>
                <a:cs typeface="Source Sans Pro"/>
                <a:sym typeface="Source Sans Pro"/>
              </a:rPr>
              <a:t>Kristen:</a:t>
            </a:r>
          </a:p>
          <a:p>
            <a:pPr lvl="0" rtl="0">
              <a:spcBef>
                <a:spcPts val="0"/>
              </a:spcBef>
              <a:buNone/>
            </a:pPr>
            <a:r>
              <a:rPr lang="en-US" sz="1200">
                <a:solidFill>
                  <a:schemeClr val="dk1"/>
                </a:solidFill>
                <a:latin typeface="Source Sans Pro"/>
                <a:ea typeface="Source Sans Pro"/>
                <a:cs typeface="Source Sans Pro"/>
                <a:sym typeface="Source Sans Pro"/>
              </a:rPr>
              <a:t>Again, I think the campaign went really well ... the goal was to bring more awareness to the band, including promotion of shows, etc and the engagement definitely grew...</a:t>
            </a:r>
          </a:p>
          <a:p>
            <a:pPr rtl="0">
              <a:spcBef>
                <a:spcPts val="800"/>
              </a:spcBef>
              <a:buNone/>
            </a:pPr>
            <a:r>
              <a:rPr lang="en-US" sz="1200">
                <a:solidFill>
                  <a:schemeClr val="dk1"/>
                </a:solidFill>
                <a:latin typeface="Source Sans Pro"/>
                <a:ea typeface="Source Sans Pro"/>
                <a:cs typeface="Source Sans Pro"/>
                <a:sym typeface="Source Sans Pro"/>
              </a:rPr>
              <a:t>All of my success of the campaign was truly organic as I did not invite many if any friends/family to like, share, view the page.</a:t>
            </a:r>
          </a:p>
          <a:p>
            <a:pPr lvl="0" rtl="0">
              <a:spcBef>
                <a:spcPts val="800"/>
              </a:spcBef>
              <a:buNone/>
            </a:pPr>
            <a:r>
              <a:rPr lang="en-US" sz="1200">
                <a:solidFill>
                  <a:schemeClr val="dk1"/>
                </a:solidFill>
                <a:latin typeface="Source Sans Pro"/>
                <a:ea typeface="Source Sans Pro"/>
                <a:cs typeface="Source Sans Pro"/>
                <a:sym typeface="Source Sans Pro"/>
              </a:rPr>
              <a:t>Also… one thing to note is this was done all organically, with no paid posts. If the band decided to start boosting their posts, they could get even more traction. because none of the posts were boosted or paid for so the success was in the audience’s hands</a:t>
            </a:r>
          </a:p>
          <a:p>
            <a:pPr lvl="0">
              <a:spcBef>
                <a:spcPts val="800"/>
              </a:spcBef>
              <a:buNone/>
            </a:pPr>
            <a:r>
              <a:rPr lang="en-US" sz="1200">
                <a:solidFill>
                  <a:schemeClr val="dk1"/>
                </a:solidFill>
                <a:latin typeface="Source Sans Pro"/>
                <a:ea typeface="Source Sans Pro"/>
                <a:cs typeface="Source Sans Pro"/>
                <a:sym typeface="Source Sans Pro"/>
              </a:rPr>
              <a:t>*One limitation of using social media for a band is that though it is evident that the social media campaign was deemed a success in terms of brand awareness and promotion, there was no way for me to track attendance </a:t>
            </a:r>
          </a:p>
        </p:txBody>
      </p:sp>
    </p:spTree>
    <p:extLst>
      <p:ext uri="{BB962C8B-B14F-4D97-AF65-F5344CB8AC3E}">
        <p14:creationId xmlns:p14="http://schemas.microsoft.com/office/powerpoint/2010/main" val="61040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Source Sans Pro"/>
                <a:ea typeface="Source Sans Pro"/>
                <a:cs typeface="Source Sans Pro"/>
                <a:sym typeface="Source Sans Pro"/>
              </a:rPr>
              <a:t>Hannah: To obtain feedback, I compiled a list of 11 booking agents, band managers, public relations professionals, Noah and Josh and Patty. I sent them an email explaining the project, and giving them specific questions to answer. I wanted to make the feedback process as easy for them as I could, hopefully, to get more people to respond.</a:t>
            </a:r>
          </a:p>
          <a:p>
            <a:pPr lvl="0" rtl="0">
              <a:spcBef>
                <a:spcPts val="0"/>
              </a:spcBef>
              <a:buNone/>
            </a:pPr>
            <a:endParaRPr sz="1200">
              <a:solidFill>
                <a:schemeClr val="dk1"/>
              </a:solidFill>
              <a:latin typeface="Source Sans Pro"/>
              <a:ea typeface="Source Sans Pro"/>
              <a:cs typeface="Source Sans Pro"/>
              <a:sym typeface="Source Sans Pro"/>
            </a:endParaRPr>
          </a:p>
          <a:p>
            <a:pPr lvl="0" rtl="0">
              <a:spcBef>
                <a:spcPts val="0"/>
              </a:spcBef>
              <a:buNone/>
            </a:pPr>
            <a:r>
              <a:rPr lang="en-US" sz="1200">
                <a:solidFill>
                  <a:schemeClr val="dk1"/>
                </a:solidFill>
                <a:latin typeface="Source Sans Pro"/>
                <a:ea typeface="Source Sans Pro"/>
                <a:cs typeface="Source Sans Pro"/>
                <a:sym typeface="Source Sans Pro"/>
              </a:rPr>
              <a:t>QUESTIONS:</a:t>
            </a:r>
          </a:p>
          <a:p>
            <a:pPr lvl="0" rtl="0">
              <a:spcBef>
                <a:spcPts val="0"/>
              </a:spcBef>
              <a:buNone/>
            </a:pPr>
            <a:r>
              <a:rPr lang="en-US" sz="1200">
                <a:solidFill>
                  <a:schemeClr val="dk1"/>
                </a:solidFill>
                <a:latin typeface="Source Sans Pro"/>
                <a:ea typeface="Source Sans Pro"/>
                <a:cs typeface="Source Sans Pro"/>
                <a:sym typeface="Source Sans Pro"/>
              </a:rPr>
              <a:t>1.     Do you like the media kit? Is it aesthetically pleasing?</a:t>
            </a:r>
          </a:p>
          <a:p>
            <a:pPr lvl="0" rtl="0">
              <a:spcBef>
                <a:spcPts val="0"/>
              </a:spcBef>
              <a:buNone/>
            </a:pPr>
            <a:r>
              <a:rPr lang="en-US" sz="1200">
                <a:solidFill>
                  <a:schemeClr val="dk1"/>
                </a:solidFill>
                <a:latin typeface="Source Sans Pro"/>
                <a:ea typeface="Source Sans Pro"/>
                <a:cs typeface="Source Sans Pro"/>
                <a:sym typeface="Source Sans Pro"/>
              </a:rPr>
              <a:t>2.     What would you change about the kit? What would you keep the same?</a:t>
            </a:r>
          </a:p>
          <a:p>
            <a:pPr lvl="0" rtl="0">
              <a:spcBef>
                <a:spcPts val="0"/>
              </a:spcBef>
              <a:buNone/>
            </a:pPr>
            <a:r>
              <a:rPr lang="en-US" sz="1200">
                <a:solidFill>
                  <a:schemeClr val="dk1"/>
                </a:solidFill>
                <a:latin typeface="Source Sans Pro"/>
                <a:ea typeface="Source Sans Pro"/>
                <a:cs typeface="Source Sans Pro"/>
                <a:sym typeface="Source Sans Pro"/>
              </a:rPr>
              <a:t>3.     Is there anything you would add or take out of the kit?</a:t>
            </a:r>
          </a:p>
          <a:p>
            <a:pPr lvl="0" rtl="0">
              <a:spcBef>
                <a:spcPts val="0"/>
              </a:spcBef>
              <a:buNone/>
            </a:pPr>
            <a:r>
              <a:rPr lang="en-US" sz="1200">
                <a:solidFill>
                  <a:schemeClr val="dk1"/>
                </a:solidFill>
                <a:latin typeface="Source Sans Pro"/>
                <a:ea typeface="Source Sans Pro"/>
                <a:cs typeface="Source Sans Pro"/>
                <a:sym typeface="Source Sans Pro"/>
              </a:rPr>
              <a:t>4.     Would you use a traditional media kit to promote your band or client?</a:t>
            </a:r>
          </a:p>
          <a:p>
            <a:pPr lvl="0" rtl="0">
              <a:spcBef>
                <a:spcPts val="0"/>
              </a:spcBef>
              <a:buNone/>
            </a:pPr>
            <a:r>
              <a:rPr lang="en-US" sz="1200">
                <a:solidFill>
                  <a:schemeClr val="dk1"/>
                </a:solidFill>
                <a:latin typeface="Source Sans Pro"/>
                <a:ea typeface="Source Sans Pro"/>
                <a:cs typeface="Source Sans Pro"/>
                <a:sym typeface="Source Sans Pro"/>
              </a:rPr>
              <a:t>5.     Any additional comments or feedback</a:t>
            </a:r>
          </a:p>
          <a:p>
            <a:pPr lvl="0" rtl="0">
              <a:spcBef>
                <a:spcPts val="0"/>
              </a:spcBef>
              <a:buNone/>
            </a:pPr>
            <a:endParaRPr sz="1200">
              <a:solidFill>
                <a:schemeClr val="dk1"/>
              </a:solidFill>
              <a:latin typeface="Source Sans Pro"/>
              <a:ea typeface="Source Sans Pro"/>
              <a:cs typeface="Source Sans Pro"/>
              <a:sym typeface="Source Sans Pro"/>
            </a:endParaRPr>
          </a:p>
          <a:p>
            <a:pPr lvl="0" rtl="0">
              <a:spcBef>
                <a:spcPts val="0"/>
              </a:spcBef>
              <a:buNone/>
            </a:pPr>
            <a:r>
              <a:rPr lang="en-US" sz="1200">
                <a:solidFill>
                  <a:schemeClr val="dk1"/>
                </a:solidFill>
                <a:latin typeface="Source Sans Pro"/>
                <a:ea typeface="Source Sans Pro"/>
                <a:cs typeface="Source Sans Pro"/>
                <a:sym typeface="Source Sans Pro"/>
              </a:rPr>
              <a:t>The overall findings support the idea that media kits are outdated in some industries without the use of an additional electronic package.</a:t>
            </a:r>
          </a:p>
          <a:p>
            <a:pPr lvl="0" rtl="0">
              <a:spcBef>
                <a:spcPts val="0"/>
              </a:spcBef>
              <a:buNone/>
            </a:pPr>
            <a:endParaRPr sz="1200">
              <a:latin typeface="Source Sans Pro"/>
              <a:ea typeface="Source Sans Pro"/>
              <a:cs typeface="Source Sans Pro"/>
              <a:sym typeface="Source Sans Pro"/>
            </a:endParaRPr>
          </a:p>
        </p:txBody>
      </p:sp>
    </p:spTree>
    <p:extLst>
      <p:ext uri="{BB962C8B-B14F-4D97-AF65-F5344CB8AC3E}">
        <p14:creationId xmlns:p14="http://schemas.microsoft.com/office/powerpoint/2010/main" val="195464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Hannah: I would have liked to have heard back from more of the booking agents that I contacted. I did send one follow-up email, but I felt after that I should stop. Also, band promotion is not a topic that has really been studied academically, so the research portion of this project was challenging, and an area where further studies could take place.</a:t>
            </a:r>
          </a:p>
        </p:txBody>
      </p:sp>
    </p:spTree>
    <p:extLst>
      <p:ext uri="{BB962C8B-B14F-4D97-AF65-F5344CB8AC3E}">
        <p14:creationId xmlns:p14="http://schemas.microsoft.com/office/powerpoint/2010/main" val="424157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add animations?</a:t>
            </a: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933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logo</a:t>
            </a: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31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sz="1200">
                <a:solidFill>
                  <a:schemeClr val="dk1"/>
                </a:solidFill>
                <a:latin typeface="Source Sans Pro"/>
                <a:ea typeface="Source Sans Pro"/>
                <a:cs typeface="Source Sans Pro"/>
                <a:sym typeface="Source Sans Pro"/>
              </a:rPr>
              <a:t>Kristen: Roman Street reported issues with advertising to their demographic. Unable to get signed by a label or agent despite their popularity. The problem then became HOW to reach their target audience effectively and how to present the band to a label or agent. </a:t>
            </a:r>
          </a:p>
          <a:p>
            <a:pPr rtl="0">
              <a:spcBef>
                <a:spcPts val="0"/>
              </a:spcBef>
              <a:buNone/>
            </a:pPr>
            <a:endParaRPr sz="1200">
              <a:solidFill>
                <a:schemeClr val="dk1"/>
              </a:solidFill>
              <a:latin typeface="Source Sans Pro"/>
              <a:ea typeface="Source Sans Pro"/>
              <a:cs typeface="Source Sans Pro"/>
              <a:sym typeface="Source Sans Pro"/>
            </a:endParaRPr>
          </a:p>
          <a:p>
            <a:pPr rtl="0">
              <a:spcBef>
                <a:spcPts val="0"/>
              </a:spcBef>
              <a:buNone/>
            </a:pPr>
            <a:r>
              <a:rPr lang="en-US" sz="1200">
                <a:solidFill>
                  <a:schemeClr val="dk1"/>
                </a:solidFill>
                <a:latin typeface="Source Sans Pro"/>
                <a:ea typeface="Source Sans Pro"/>
                <a:cs typeface="Source Sans Pro"/>
                <a:sym typeface="Source Sans Pro"/>
              </a:rPr>
              <a:t>Hannah: </a:t>
            </a:r>
          </a:p>
          <a:p>
            <a:pPr rtl="0">
              <a:spcBef>
                <a:spcPts val="0"/>
              </a:spcBef>
              <a:buNone/>
            </a:pPr>
            <a:r>
              <a:rPr lang="en-US" sz="1200">
                <a:solidFill>
                  <a:schemeClr val="dk1"/>
                </a:solidFill>
                <a:latin typeface="Source Sans Pro"/>
                <a:ea typeface="Source Sans Pro"/>
                <a:cs typeface="Source Sans Pro"/>
                <a:sym typeface="Source Sans Pro"/>
              </a:rPr>
              <a:t>-music PR and marketing </a:t>
            </a:r>
          </a:p>
          <a:p>
            <a:pPr rtl="0">
              <a:spcBef>
                <a:spcPts val="0"/>
              </a:spcBef>
              <a:buNone/>
            </a:pPr>
            <a:r>
              <a:rPr lang="en-US" sz="1200">
                <a:solidFill>
                  <a:schemeClr val="dk1"/>
                </a:solidFill>
                <a:latin typeface="Source Sans Pro"/>
                <a:ea typeface="Source Sans Pro"/>
                <a:cs typeface="Source Sans Pro"/>
                <a:sym typeface="Source Sans Pro"/>
              </a:rPr>
              <a:t>-motto: “creating successful marketing promotion campaigns for ‘music with depth’ artists worldwide.”</a:t>
            </a:r>
          </a:p>
          <a:p>
            <a:pPr rtl="0">
              <a:spcBef>
                <a:spcPts val="0"/>
              </a:spcBef>
              <a:buNone/>
            </a:pPr>
            <a:r>
              <a:rPr lang="en-US" sz="1200">
                <a:solidFill>
                  <a:schemeClr val="dk1"/>
                </a:solidFill>
                <a:latin typeface="Source Sans Pro"/>
                <a:ea typeface="Source Sans Pro"/>
                <a:cs typeface="Source Sans Pro"/>
                <a:sym typeface="Source Sans Pro"/>
              </a:rPr>
              <a:t>- successful music promotion works when other people are talking about the band and its music, rather than the band talking about itself, seen as professionals in the industry</a:t>
            </a:r>
          </a:p>
          <a:p>
            <a:pPr lvl="0">
              <a:spcBef>
                <a:spcPts val="0"/>
              </a:spcBef>
              <a:buNone/>
            </a:pPr>
            <a:endParaRPr sz="1100">
              <a:solidFill>
                <a:schemeClr val="dk1"/>
              </a:solidFill>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1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sz="1200">
                <a:latin typeface="Source Sans Pro"/>
                <a:ea typeface="Source Sans Pro"/>
                <a:cs typeface="Source Sans Pro"/>
                <a:sym typeface="Source Sans Pro"/>
              </a:rPr>
              <a:t>Hannah: This research is worthy of studying because marketing for a niche band faces many obstacles, </a:t>
            </a:r>
            <a:r>
              <a:rPr lang="en-US" sz="1200">
                <a:solidFill>
                  <a:schemeClr val="dk1"/>
                </a:solidFill>
                <a:latin typeface="Source Sans Pro"/>
                <a:ea typeface="Source Sans Pro"/>
                <a:cs typeface="Source Sans Pro"/>
                <a:sym typeface="Source Sans Pro"/>
              </a:rPr>
              <a:t>such as the ones RS reported to us</a:t>
            </a:r>
            <a:r>
              <a:rPr lang="en-US" sz="1200">
                <a:latin typeface="Source Sans Pro"/>
                <a:ea typeface="Source Sans Pro"/>
                <a:cs typeface="Source Sans Pro"/>
                <a:sym typeface="Source Sans Pro"/>
              </a:rPr>
              <a:t>.</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Kristen: Through implementation of a social media campaign, we sought to engage with current and new fans to create a more active and expansive population. Through the creation of a traditional media kit and ideas for development of an already established electronic press kit, </a:t>
            </a:r>
            <a:r>
              <a:rPr lang="en-US" sz="1200" b="1">
                <a:latin typeface="Source Sans Pro"/>
                <a:ea typeface="Source Sans Pro"/>
                <a:cs typeface="Source Sans Pro"/>
                <a:sym typeface="Source Sans Pro"/>
              </a:rPr>
              <a:t>our GOAL</a:t>
            </a:r>
            <a:r>
              <a:rPr lang="en-US" sz="1200">
                <a:latin typeface="Source Sans Pro"/>
                <a:ea typeface="Source Sans Pro"/>
                <a:cs typeface="Source Sans Pro"/>
                <a:sym typeface="Source Sans Pro"/>
              </a:rPr>
              <a:t> was to attract agents, labels, the current fan base as well as new potential fans.</a:t>
            </a:r>
          </a:p>
          <a:p>
            <a:pPr lvl="0" rtl="0">
              <a:spcBef>
                <a:spcPts val="0"/>
              </a:spcBef>
              <a:buNone/>
            </a:pPr>
            <a:endParaRPr sz="1200">
              <a:solidFill>
                <a:schemeClr val="dk1"/>
              </a:solidFill>
              <a:latin typeface="Source Sans Pro"/>
              <a:ea typeface="Source Sans Pro"/>
              <a:cs typeface="Source Sans Pro"/>
              <a:sym typeface="Source Sans Pro"/>
            </a:endParaRPr>
          </a:p>
          <a:p>
            <a:pPr lvl="0" rtl="0">
              <a:spcBef>
                <a:spcPts val="0"/>
              </a:spcBef>
              <a:buNone/>
            </a:pPr>
            <a:r>
              <a:rPr lang="en-US" sz="1200">
                <a:solidFill>
                  <a:schemeClr val="dk1"/>
                </a:solidFill>
                <a:latin typeface="Source Sans Pro"/>
                <a:ea typeface="Source Sans Pro"/>
                <a:cs typeface="Source Sans Pro"/>
                <a:sym typeface="Source Sans Pro"/>
              </a:rPr>
              <a:t>Kristen: We decided to focus on these two theoretical underpinnings...  </a:t>
            </a:r>
            <a:r>
              <a:rPr lang="en-US" sz="1200" b="1">
                <a:solidFill>
                  <a:schemeClr val="dk1"/>
                </a:solidFill>
                <a:latin typeface="Source Sans Pro"/>
                <a:ea typeface="Source Sans Pro"/>
                <a:cs typeface="Source Sans Pro"/>
                <a:sym typeface="Source Sans Pro"/>
              </a:rPr>
              <a:t>Media Richness Theory:</a:t>
            </a:r>
            <a:r>
              <a:rPr lang="en-US" sz="1200">
                <a:solidFill>
                  <a:schemeClr val="dk1"/>
                </a:solidFill>
                <a:latin typeface="Source Sans Pro"/>
                <a:ea typeface="Source Sans Pro"/>
                <a:cs typeface="Source Sans Pro"/>
                <a:sym typeface="Source Sans Pro"/>
              </a:rPr>
              <a:t> developed by Daft and Lengel (1986): recognizes that as new communication technologies develop, the decision about the best way to send a message becomes more complex. On what media platform should a media manager choose to post and host the brand of the product or service (Facebook)</a:t>
            </a:r>
          </a:p>
          <a:p>
            <a:pPr lvl="0" rtl="0">
              <a:spcBef>
                <a:spcPts val="0"/>
              </a:spcBef>
              <a:buClr>
                <a:schemeClr val="dk1"/>
              </a:buClr>
              <a:buFont typeface="Arial"/>
              <a:buNone/>
            </a:pPr>
            <a:endParaRPr sz="1200">
              <a:solidFill>
                <a:schemeClr val="dk1"/>
              </a:solidFill>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Hannah: When advertisements have a positive message and are repeated, consumers are more likely to respond positively.</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targets of persuasive messages use mental processes of motivation and reasoning (or lack thereof) to accept or reject persuasive messages</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the consumer (label or agent) is given all the information needed in order to make an informed decision</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goal of kit is to motivate in order to create long-term change through strong arguments, a wealth of information and repetition</a:t>
            </a: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157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slide to add amination?</a:t>
            </a:r>
          </a:p>
          <a:p>
            <a:pPr rtl="0">
              <a:spcBef>
                <a:spcPts val="0"/>
              </a:spcBef>
              <a:buNone/>
            </a:pPr>
            <a:endParaRPr/>
          </a:p>
          <a:p>
            <a:pPr>
              <a:spcBef>
                <a:spcPts val="0"/>
              </a:spcBef>
              <a:buNone/>
            </a:pPr>
            <a:r>
              <a:rPr lang="en-US"/>
              <a:t>Both: Introduce research questions.</a:t>
            </a: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251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sz="1200">
                <a:latin typeface="Source Sans Pro"/>
                <a:ea typeface="Source Sans Pro"/>
                <a:cs typeface="Source Sans Pro"/>
                <a:sym typeface="Source Sans Pro"/>
              </a:rPr>
              <a:t>Kristen: </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There were several notable social media research articles and sources… several of whom were specific to social media in the music industry. </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b="1">
                <a:latin typeface="Source Sans Pro"/>
                <a:ea typeface="Source Sans Pro"/>
                <a:cs typeface="Source Sans Pro"/>
                <a:sym typeface="Source Sans Pro"/>
              </a:rPr>
              <a:t>Peoples</a:t>
            </a:r>
            <a:r>
              <a:rPr lang="en-US" sz="1200">
                <a:latin typeface="Source Sans Pro"/>
                <a:ea typeface="Source Sans Pro"/>
                <a:cs typeface="Source Sans Pro"/>
                <a:sym typeface="Source Sans Pro"/>
              </a:rPr>
              <a:t>, social media never sleeps, and good social media management requires constant attention, planning coordination and communication. This was definitely relatable as I was constantly responding to fans questions, comments, etc.  </a:t>
            </a:r>
          </a:p>
          <a:p>
            <a:pPr rtl="0">
              <a:spcBef>
                <a:spcPts val="0"/>
              </a:spcBef>
              <a:buNone/>
            </a:pPr>
            <a:endParaRPr sz="1200" b="1">
              <a:latin typeface="Source Sans Pro"/>
              <a:ea typeface="Source Sans Pro"/>
              <a:cs typeface="Source Sans Pro"/>
              <a:sym typeface="Source Sans Pro"/>
            </a:endParaRPr>
          </a:p>
          <a:p>
            <a:pPr rtl="0">
              <a:spcBef>
                <a:spcPts val="0"/>
              </a:spcBef>
              <a:buNone/>
            </a:pPr>
            <a:r>
              <a:rPr lang="en-US" sz="1200" b="1">
                <a:latin typeface="Source Sans Pro"/>
                <a:ea typeface="Source Sans Pro"/>
                <a:cs typeface="Source Sans Pro"/>
                <a:sym typeface="Source Sans Pro"/>
              </a:rPr>
              <a:t>Solomon&amp;Tuten: </a:t>
            </a:r>
            <a:r>
              <a:rPr lang="en-US" sz="1200">
                <a:latin typeface="Source Sans Pro"/>
                <a:ea typeface="Source Sans Pro"/>
                <a:cs typeface="Source Sans Pro"/>
                <a:sym typeface="Source Sans Pro"/>
              </a:rPr>
              <a:t>Ultimately, the objective is to generate increased awareness of a brand. Brands can increase awareness using social media campaigns by maintaining an active presence in the social spaces where target consumers “live”. (Facebook, or in their offices)</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b="1">
                <a:latin typeface="Source Sans Pro"/>
                <a:ea typeface="Source Sans Pro"/>
                <a:cs typeface="Source Sans Pro"/>
                <a:sym typeface="Source Sans Pro"/>
              </a:rPr>
              <a:t>Dewan&amp;Ramaprasad:</a:t>
            </a:r>
            <a:r>
              <a:rPr lang="en-US" sz="1200">
                <a:latin typeface="Source Sans Pro"/>
                <a:ea typeface="Source Sans Pro"/>
                <a:cs typeface="Source Sans Pro"/>
                <a:sym typeface="Source Sans Pro"/>
              </a:rPr>
              <a:t> With the arrival of social media, people have many alternatives for discovering new artists, sharing recommendations and consuming music. adding to the development of the fan base</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b="1">
                <a:latin typeface="Source Sans Pro"/>
                <a:ea typeface="Source Sans Pro"/>
                <a:cs typeface="Source Sans Pro"/>
                <a:sym typeface="Source Sans Pro"/>
              </a:rPr>
              <a:t>Naylor: </a:t>
            </a:r>
            <a:r>
              <a:rPr lang="en-US" sz="1200">
                <a:latin typeface="Source Sans Pro"/>
                <a:ea typeface="Source Sans Pro"/>
                <a:cs typeface="Source Sans Pro"/>
                <a:sym typeface="Source Sans Pro"/>
              </a:rPr>
              <a:t>Given that consumers increasingly look to social media to form opinions about unfamiliar brands, the key to success becomes the vital decision of WHAT info to post, when, etc. which I was able to discover and will discuss later on...</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a:latin typeface="Source Sans Pro"/>
                <a:ea typeface="Source Sans Pro"/>
                <a:cs typeface="Source Sans Pro"/>
                <a:sym typeface="Source Sans Pro"/>
              </a:rPr>
              <a:t>Hannah: A media kit’s main job is to represent the band as much and as straightforwardly as possible. All of the sources I used helped to inform me on what needs to be included in the kit.</a:t>
            </a:r>
          </a:p>
          <a:p>
            <a:pPr rtl="0">
              <a:spcBef>
                <a:spcPts val="0"/>
              </a:spcBef>
              <a:buNone/>
            </a:pPr>
            <a:endParaRPr sz="1200">
              <a:latin typeface="Source Sans Pro"/>
              <a:ea typeface="Source Sans Pro"/>
              <a:cs typeface="Source Sans Pro"/>
              <a:sym typeface="Source Sans Pro"/>
            </a:endParaRP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cover letters personalize a more general package of information -- shows the label or agent that the band is interested in them specifically being their representation, received the kit for a reason</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biography -- who the band is and what it stands for</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photography -- show who the band is</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positive reviews or press clippings show the band is putting itself out there and working</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music samples -- hard copy and link to EPK</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packaging is just as important as contents, be brief</a:t>
            </a:r>
          </a:p>
          <a:p>
            <a:pPr>
              <a:spcBef>
                <a:spcPts val="0"/>
              </a:spcBef>
              <a:buNone/>
            </a:pPr>
            <a:endParaRPr sz="1200">
              <a:latin typeface="Source Sans Pro"/>
              <a:ea typeface="Source Sans Pro"/>
              <a:cs typeface="Source Sans Pro"/>
              <a:sym typeface="Source Sans Pro"/>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559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sz="1200"/>
              <a:t>slide to add animations?</a:t>
            </a:r>
          </a:p>
          <a:p>
            <a:pPr rtl="0">
              <a:spcBef>
                <a:spcPts val="0"/>
              </a:spcBef>
              <a:buNone/>
            </a:pPr>
            <a:endParaRPr sz="1200"/>
          </a:p>
          <a:p>
            <a:pPr rtl="0">
              <a:spcBef>
                <a:spcPts val="0"/>
              </a:spcBef>
              <a:buNone/>
            </a:pPr>
            <a:r>
              <a:rPr lang="en-US" sz="1200">
                <a:latin typeface="Source Sans Pro"/>
                <a:ea typeface="Source Sans Pro"/>
                <a:cs typeface="Source Sans Pro"/>
                <a:sym typeface="Source Sans Pro"/>
              </a:rPr>
              <a:t>Kristen: the project began when students met with Roman Street, with a proposal, discussing deliverables and logistics</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social media campaign</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traditional media kit</a:t>
            </a:r>
          </a:p>
          <a:p>
            <a:pPr marL="457200" lvl="0" indent="-304800" rtl="0">
              <a:spcBef>
                <a:spcPts val="0"/>
              </a:spcBef>
              <a:buSzPct val="100000"/>
              <a:buFont typeface="Source Sans Pro"/>
              <a:buChar char="●"/>
            </a:pPr>
            <a:r>
              <a:rPr lang="en-US" sz="1200">
                <a:latin typeface="Source Sans Pro"/>
                <a:ea typeface="Source Sans Pro"/>
                <a:cs typeface="Source Sans Pro"/>
                <a:sym typeface="Source Sans Pro"/>
              </a:rPr>
              <a:t>StageIt online concert</a:t>
            </a:r>
          </a:p>
          <a:p>
            <a:pPr rtl="0">
              <a:spcBef>
                <a:spcPts val="0"/>
              </a:spcBef>
              <a:buNone/>
            </a:pPr>
            <a:endParaRPr sz="1200">
              <a:latin typeface="Source Sans Pro"/>
              <a:ea typeface="Source Sans Pro"/>
              <a:cs typeface="Source Sans Pro"/>
              <a:sym typeface="Source Sans Pro"/>
            </a:endParaRPr>
          </a:p>
          <a:p>
            <a:pPr rtl="0">
              <a:spcBef>
                <a:spcPts val="0"/>
              </a:spcBef>
              <a:buNone/>
            </a:pPr>
            <a:r>
              <a:rPr lang="en-US" sz="1200" b="1">
                <a:latin typeface="Source Sans Pro"/>
                <a:ea typeface="Source Sans Pro"/>
                <a:cs typeface="Source Sans Pro"/>
                <a:sym typeface="Source Sans Pro"/>
              </a:rPr>
              <a:t>Social Media Campaign: </a:t>
            </a:r>
            <a:r>
              <a:rPr lang="en-US" sz="1200">
                <a:latin typeface="Source Sans Pro"/>
                <a:ea typeface="Source Sans Pro"/>
                <a:cs typeface="Source Sans Pro"/>
                <a:sym typeface="Source Sans Pro"/>
              </a:rPr>
              <a:t>Began October 1st.</a:t>
            </a:r>
          </a:p>
          <a:p>
            <a:pPr>
              <a:spcBef>
                <a:spcPts val="0"/>
              </a:spcBef>
              <a:buNone/>
            </a:pPr>
            <a:r>
              <a:rPr lang="en-US" sz="1200">
                <a:latin typeface="Source Sans Pro"/>
                <a:ea typeface="Source Sans Pro"/>
                <a:cs typeface="Source Sans Pro"/>
                <a:sym typeface="Source Sans Pro"/>
              </a:rPr>
              <a:t>The work of social media was very effective in creating brand awareness, engaging with fans and promoting concerts and shows. Strengthened relationships with fans and helped extend social reach and gain a better understanding of the target audience. - engagement in crucial </a:t>
            </a: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929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400">
                <a:latin typeface="Source Sans Pro"/>
                <a:ea typeface="Source Sans Pro"/>
                <a:cs typeface="Source Sans Pro"/>
                <a:sym typeface="Source Sans Pro"/>
              </a:rPr>
              <a:t>Hannah: We decided to hold a photo shoot with the full band in order than we have fresh photos for the social media campaign and the media kit documents. The band had no recent professional photos and none at all with the full band.</a:t>
            </a:r>
          </a:p>
          <a:p>
            <a:pPr rtl="0">
              <a:spcBef>
                <a:spcPts val="0"/>
              </a:spcBef>
              <a:buNone/>
            </a:pPr>
            <a:endParaRPr sz="1400">
              <a:latin typeface="Source Sans Pro"/>
              <a:ea typeface="Source Sans Pro"/>
              <a:cs typeface="Source Sans Pro"/>
              <a:sym typeface="Source Sans Pro"/>
            </a:endParaRPr>
          </a:p>
          <a:p>
            <a:pPr>
              <a:spcBef>
                <a:spcPts val="0"/>
              </a:spcBef>
              <a:buNone/>
            </a:pPr>
            <a:r>
              <a:rPr lang="en-US" sz="1400">
                <a:latin typeface="Source Sans Pro"/>
                <a:ea typeface="Source Sans Pro"/>
                <a:cs typeface="Source Sans Pro"/>
                <a:sym typeface="Source Sans Pro"/>
              </a:rPr>
              <a:t>The shoot took place in a vacant home across the bay, near where the boys live. Kristen took the photos and I documented the shoot from behind the scenes. (go through photos?)</a:t>
            </a:r>
          </a:p>
        </p:txBody>
      </p:sp>
    </p:spTree>
    <p:extLst>
      <p:ext uri="{BB962C8B-B14F-4D97-AF65-F5344CB8AC3E}">
        <p14:creationId xmlns:p14="http://schemas.microsoft.com/office/powerpoint/2010/main" val="22266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400">
                <a:latin typeface="Source Sans Pro"/>
                <a:ea typeface="Source Sans Pro"/>
                <a:cs typeface="Source Sans Pro"/>
                <a:sym typeface="Source Sans Pro"/>
              </a:rPr>
              <a:t>slide to add animations?</a:t>
            </a:r>
          </a:p>
          <a:p>
            <a:pPr rtl="0">
              <a:spcBef>
                <a:spcPts val="0"/>
              </a:spcBef>
              <a:buNone/>
            </a:pPr>
            <a:endParaRPr sz="1400">
              <a:latin typeface="Source Sans Pro"/>
              <a:ea typeface="Source Sans Pro"/>
              <a:cs typeface="Source Sans Pro"/>
              <a:sym typeface="Source Sans Pro"/>
            </a:endParaRPr>
          </a:p>
          <a:p>
            <a:pPr>
              <a:spcBef>
                <a:spcPts val="0"/>
              </a:spcBef>
              <a:buNone/>
            </a:pPr>
            <a:r>
              <a:rPr lang="en-US" sz="1400">
                <a:latin typeface="Source Sans Pro"/>
                <a:ea typeface="Source Sans Pro"/>
                <a:cs typeface="Source Sans Pro"/>
                <a:sym typeface="Source Sans Pro"/>
              </a:rPr>
              <a:t>Kristen: I wanted to show some of the photoshoot with you, here are just some of my favorites among hundreds that we captured that day</a:t>
            </a:r>
          </a:p>
        </p:txBody>
      </p:sp>
    </p:spTree>
    <p:extLst>
      <p:ext uri="{BB962C8B-B14F-4D97-AF65-F5344CB8AC3E}">
        <p14:creationId xmlns:p14="http://schemas.microsoft.com/office/powerpoint/2010/main" val="181686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2647950"/>
            <a:ext cx="3571874" cy="4210049"/>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4" name="Shape 14"/>
          <p:cNvSpPr/>
          <p:nvPr/>
        </p:nvSpPr>
        <p:spPr>
          <a:xfrm>
            <a:off x="-2379" y="-925"/>
            <a:ext cx="9146379" cy="6858924"/>
          </a:xfrm>
          <a:custGeom>
            <a:avLst/>
            <a:gdLst/>
            <a:ahLst/>
            <a:cxnLst/>
            <a:rect l="0" t="0" r="0" b="0"/>
            <a:pathLst>
              <a:path w="120000" h="120000" extrusionOk="0">
                <a:moveTo>
                  <a:pt x="0" y="120000"/>
                </a:moveTo>
                <a:lnTo>
                  <a:pt x="101524" y="0"/>
                </a:lnTo>
                <a:lnTo>
                  <a:pt x="120000" y="16"/>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5" name="Shape 15"/>
          <p:cNvSpPr txBox="1">
            <a:spLocks noGrp="1"/>
          </p:cNvSpPr>
          <p:nvPr>
            <p:ph type="ctrTitle"/>
          </p:nvPr>
        </p:nvSpPr>
        <p:spPr>
          <a:xfrm rot="-2460000">
            <a:off x="817111" y="1730402"/>
            <a:ext cx="5648622" cy="1204306"/>
          </a:xfrm>
          <a:prstGeom prst="rect">
            <a:avLst/>
          </a:prstGeom>
          <a:noFill/>
          <a:ln>
            <a:noFill/>
          </a:ln>
        </p:spPr>
        <p:txBody>
          <a:bodyPr lIns="91425" tIns="91425" rIns="91425" bIns="91425" anchor="b" anchorCtr="0"/>
          <a:lstStyle>
            <a:lvl1pPr marL="0" marR="0" indent="0" algn="l" rtl="0">
              <a:spcBef>
                <a:spcPts val="0"/>
              </a:spcBef>
              <a:buClr>
                <a:schemeClr val="dk1"/>
              </a:buClr>
              <a:buFont typeface="Source Sans Pro"/>
              <a:buNone/>
              <a:defRPr sz="3200" b="0" i="0" u="none" strike="noStrike" cap="none" baseline="0">
                <a:solidFill>
                  <a:schemeClr val="dk1"/>
                </a:solidFill>
                <a:latin typeface="Source Sans Pro"/>
                <a:ea typeface="Source Sans Pro"/>
                <a:cs typeface="Source Sans Pro"/>
                <a:sym typeface="Sour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rot="-2460000">
            <a:off x="1212276" y="2470924"/>
            <a:ext cx="6511131" cy="329259"/>
          </a:xfrm>
          <a:prstGeom prst="rect">
            <a:avLst/>
          </a:prstGeom>
          <a:noFill/>
          <a:ln>
            <a:noFill/>
          </a:ln>
        </p:spPr>
        <p:txBody>
          <a:bodyPr lIns="91425" tIns="91425" rIns="91425" bIns="91425" anchor="t" anchorCtr="0"/>
          <a:lstStyle>
            <a:lvl1pPr marL="0" marR="0" indent="0" algn="l" rtl="0">
              <a:spcBef>
                <a:spcPts val="800"/>
              </a:spcBef>
              <a:buClr>
                <a:schemeClr val="dk1"/>
              </a:buClr>
              <a:buFont typeface="Arial"/>
              <a:buNone/>
              <a:defRPr sz="1400" b="0" i="0" u="none" strike="noStrike" cap="none" baseline="0">
                <a:solidFill>
                  <a:schemeClr val="dk1"/>
                </a:solidFill>
                <a:latin typeface="Source Sans Pro"/>
                <a:ea typeface="Source Sans Pro"/>
                <a:cs typeface="Source Sans Pro"/>
                <a:sym typeface="Source Sans Pro"/>
              </a:defRPr>
            </a:lvl1pPr>
            <a:lvl2pPr marL="457200" marR="0" indent="0" algn="ctr" rtl="0">
              <a:spcBef>
                <a:spcPts val="300"/>
              </a:spcBef>
              <a:buClr>
                <a:schemeClr val="accent2"/>
              </a:buClr>
              <a:buFont typeface="Noto Sans Symbols"/>
              <a:buNone/>
              <a:defRPr sz="1600" b="0" i="0" u="none" strike="noStrike" cap="none" baseline="0">
                <a:solidFill>
                  <a:srgbClr val="888888"/>
                </a:solidFill>
                <a:latin typeface="Source Sans Pro"/>
                <a:ea typeface="Source Sans Pro"/>
                <a:cs typeface="Source Sans Pro"/>
                <a:sym typeface="Source Sans Pro"/>
              </a:defRPr>
            </a:lvl2pPr>
            <a:lvl3pPr marL="914400" marR="0" indent="0" algn="ctr" rtl="0">
              <a:spcBef>
                <a:spcPts val="300"/>
              </a:spcBef>
              <a:buClr>
                <a:schemeClr val="accent2"/>
              </a:buClr>
              <a:buFont typeface="Noto Sans Symbols"/>
              <a:buNone/>
              <a:defRPr sz="1600" b="0" i="0" u="none" strike="noStrike" cap="none" baseline="0">
                <a:solidFill>
                  <a:srgbClr val="888888"/>
                </a:solidFill>
                <a:latin typeface="Source Sans Pro"/>
                <a:ea typeface="Source Sans Pro"/>
                <a:cs typeface="Source Sans Pro"/>
                <a:sym typeface="Source Sans Pro"/>
              </a:defRPr>
            </a:lvl3pPr>
            <a:lvl4pPr marL="1371600" marR="0" indent="0" algn="ctr" rtl="0">
              <a:spcBef>
                <a:spcPts val="300"/>
              </a:spcBef>
              <a:buClr>
                <a:schemeClr val="accent2"/>
              </a:buClr>
              <a:buFont typeface="Noto Sans Symbols"/>
              <a:buNone/>
              <a:defRPr sz="1600" b="0" i="0" u="none" strike="noStrike" cap="none" baseline="0">
                <a:solidFill>
                  <a:srgbClr val="888888"/>
                </a:solidFill>
                <a:latin typeface="Source Sans Pro"/>
                <a:ea typeface="Source Sans Pro"/>
                <a:cs typeface="Source Sans Pro"/>
                <a:sym typeface="Source Sans Pro"/>
              </a:defRPr>
            </a:lvl4pPr>
            <a:lvl5pPr marL="1828800" marR="0" indent="0" algn="ctr" rtl="0">
              <a:spcBef>
                <a:spcPts val="300"/>
              </a:spcBef>
              <a:buClr>
                <a:schemeClr val="accent2"/>
              </a:buClr>
              <a:buFont typeface="Noto Sans Symbols"/>
              <a:buNone/>
              <a:defRPr sz="1600" b="0" i="0" u="none" strike="noStrike" cap="none" baseline="0">
                <a:solidFill>
                  <a:srgbClr val="888888"/>
                </a:solidFill>
                <a:latin typeface="Source Sans Pro"/>
                <a:ea typeface="Source Sans Pro"/>
                <a:cs typeface="Source Sans Pro"/>
                <a:sym typeface="Source Sans Pro"/>
              </a:defRPr>
            </a:lvl5pPr>
            <a:lvl6pPr marL="2286000" marR="0" indent="0" algn="ctr" rtl="0">
              <a:spcBef>
                <a:spcPts val="300"/>
              </a:spcBef>
              <a:buClr>
                <a:schemeClr val="accent2"/>
              </a:buClr>
              <a:buFont typeface="Noto Sans Symbols"/>
              <a:buNone/>
              <a:defRPr sz="1400" b="0" i="0" u="none" strike="noStrike" cap="none" baseline="0">
                <a:solidFill>
                  <a:srgbClr val="888888"/>
                </a:solidFill>
                <a:latin typeface="Source Sans Pro"/>
                <a:ea typeface="Source Sans Pro"/>
                <a:cs typeface="Source Sans Pro"/>
                <a:sym typeface="Source Sans Pro"/>
              </a:defRPr>
            </a:lvl6pPr>
            <a:lvl7pPr marL="2743200" marR="0" indent="0" algn="ctr" rtl="0">
              <a:spcBef>
                <a:spcPts val="300"/>
              </a:spcBef>
              <a:buClr>
                <a:schemeClr val="accent2"/>
              </a:buClr>
              <a:buFont typeface="Noto Sans Symbols"/>
              <a:buNone/>
              <a:defRPr sz="1400" b="0" i="0" u="none" strike="noStrike" cap="none" baseline="0">
                <a:solidFill>
                  <a:srgbClr val="888888"/>
                </a:solidFill>
                <a:latin typeface="Source Sans Pro"/>
                <a:ea typeface="Source Sans Pro"/>
                <a:cs typeface="Source Sans Pro"/>
                <a:sym typeface="Source Sans Pro"/>
              </a:defRPr>
            </a:lvl7pPr>
            <a:lvl8pPr marL="3200400" marR="0" indent="0" algn="ctr" rtl="0">
              <a:spcBef>
                <a:spcPts val="300"/>
              </a:spcBef>
              <a:buClr>
                <a:schemeClr val="accent2"/>
              </a:buClr>
              <a:buFont typeface="Noto Sans Symbols"/>
              <a:buNone/>
              <a:defRPr sz="1400" b="0" i="0" u="none" strike="noStrike" cap="none" baseline="0">
                <a:solidFill>
                  <a:srgbClr val="888888"/>
                </a:solidFill>
                <a:latin typeface="Source Sans Pro"/>
                <a:ea typeface="Source Sans Pro"/>
                <a:cs typeface="Source Sans Pro"/>
                <a:sym typeface="Source Sans Pro"/>
              </a:defRPr>
            </a:lvl8pPr>
            <a:lvl9pPr marL="3657600" marR="0" indent="0" algn="ctr" rtl="0">
              <a:spcBef>
                <a:spcPts val="300"/>
              </a:spcBef>
              <a:buClr>
                <a:schemeClr val="accent2"/>
              </a:buClr>
              <a:buFont typeface="Noto Sans Symbols"/>
              <a:buNone/>
              <a:defRPr sz="1400" b="0" i="0" u="none" strike="noStrike" cap="none" baseline="0">
                <a:solidFill>
                  <a:srgbClr val="888888"/>
                </a:solidFill>
                <a:latin typeface="Source Sans Pro"/>
                <a:ea typeface="Source Sans Pro"/>
                <a:cs typeface="Source Sans Pro"/>
                <a:sym typeface="Source Sans Pro"/>
              </a:defRPr>
            </a:lvl9pPr>
          </a:lstStyle>
          <a:p>
            <a:endParaRPr/>
          </a:p>
        </p:txBody>
      </p:sp>
      <p:sp>
        <p:nvSpPr>
          <p:cNvPr id="17" name="Shape 17"/>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8" name="Shape 18"/>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9" name="Shape 19"/>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algn="l" rtl="0">
              <a:spcBef>
                <a:spcPts val="0"/>
              </a:spcBef>
              <a:buClr>
                <a:schemeClr val="dk1"/>
              </a:buClr>
              <a:buFont typeface="Source Sans Pro"/>
              <a:buNone/>
              <a:defRPr sz="2800"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793505" y="-869917"/>
            <a:ext cx="3579848" cy="7520939"/>
          </a:xfrm>
          <a:prstGeom prst="rect">
            <a:avLst/>
          </a:prstGeom>
          <a:noFill/>
          <a:ln>
            <a:noFill/>
          </a:ln>
        </p:spPr>
        <p:txBody>
          <a:bodyPr lIns="91425" tIns="91425" rIns="91425" bIns="91425" anchor="t" anchorCtr="0"/>
          <a:lstStyle>
            <a:lvl1pPr marL="342900" indent="-342900" algn="l" rtl="0">
              <a:spcBef>
                <a:spcPts val="800"/>
              </a:spcBef>
              <a:buClr>
                <a:schemeClr val="dk1"/>
              </a:buClr>
              <a:buFont typeface="Arial"/>
              <a:buNone/>
              <a:defRPr sz="1600" b="1">
                <a:solidFill>
                  <a:schemeClr val="dk1"/>
                </a:solidFill>
                <a:latin typeface="Source Sans Pro"/>
                <a:ea typeface="Source Sans Pro"/>
                <a:cs typeface="Source Sans Pro"/>
                <a:sym typeface="Source Sans Pro"/>
              </a:defRPr>
            </a:lvl1pPr>
            <a:lvl2pPr marL="1737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2pPr>
            <a:lvl3pPr marL="4023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3pPr>
            <a:lvl4pPr marL="6309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4pPr>
            <a:lvl5pPr marL="8595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5pPr>
            <a:lvl6pPr marL="1097280" indent="-93980"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6pPr>
            <a:lvl7pPr marL="13533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7pPr>
            <a:lvl8pPr marL="15819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8pPr>
            <a:lvl9pPr marL="1792224" indent="-77723"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9pPr>
          </a:lstStyle>
          <a:p>
            <a:endParaRPr/>
          </a:p>
        </p:txBody>
      </p:sp>
      <p:sp>
        <p:nvSpPr>
          <p:cNvPr id="80" name="Shape 80"/>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1" name="Shape 81"/>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2" name="Shape 82"/>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5318919" y="1585119"/>
            <a:ext cx="4678361" cy="2057400"/>
          </a:xfrm>
          <a:prstGeom prst="rect">
            <a:avLst/>
          </a:prstGeom>
          <a:noFill/>
          <a:ln>
            <a:noFill/>
          </a:ln>
        </p:spPr>
        <p:txBody>
          <a:bodyPr lIns="91425" tIns="91425" rIns="91425" bIns="91425" anchor="ctr" anchorCtr="0"/>
          <a:lstStyle>
            <a:lvl1pPr algn="l" rtl="0">
              <a:spcBef>
                <a:spcPts val="0"/>
              </a:spcBef>
              <a:buClr>
                <a:schemeClr val="dk1"/>
              </a:buClr>
              <a:buFont typeface="Source Sans Pro"/>
              <a:buNone/>
              <a:defRPr sz="2800"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1127919" y="-396079"/>
            <a:ext cx="4678361" cy="6019799"/>
          </a:xfrm>
          <a:prstGeom prst="rect">
            <a:avLst/>
          </a:prstGeom>
          <a:noFill/>
          <a:ln>
            <a:noFill/>
          </a:ln>
        </p:spPr>
        <p:txBody>
          <a:bodyPr lIns="91425" tIns="91425" rIns="91425" bIns="91425" anchor="t" anchorCtr="0"/>
          <a:lstStyle>
            <a:lvl1pPr marL="342900" indent="-342900" algn="l" rtl="0">
              <a:spcBef>
                <a:spcPts val="800"/>
              </a:spcBef>
              <a:buClr>
                <a:schemeClr val="dk1"/>
              </a:buClr>
              <a:buFont typeface="Arial"/>
              <a:buNone/>
              <a:defRPr sz="1600" b="1">
                <a:solidFill>
                  <a:schemeClr val="dk1"/>
                </a:solidFill>
                <a:latin typeface="Source Sans Pro"/>
                <a:ea typeface="Source Sans Pro"/>
                <a:cs typeface="Source Sans Pro"/>
                <a:sym typeface="Source Sans Pro"/>
              </a:defRPr>
            </a:lvl1pPr>
            <a:lvl2pPr marL="1737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2pPr>
            <a:lvl3pPr marL="4023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3pPr>
            <a:lvl4pPr marL="6309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4pPr>
            <a:lvl5pPr marL="8595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5pPr>
            <a:lvl6pPr marL="1097280" indent="-93980"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6pPr>
            <a:lvl7pPr marL="13533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7pPr>
            <a:lvl8pPr marL="15819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8pPr>
            <a:lvl9pPr marL="1792224" indent="-77723"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9pPr>
          </a:lstStyle>
          <a:p>
            <a:endParaRPr/>
          </a:p>
        </p:txBody>
      </p:sp>
      <p:sp>
        <p:nvSpPr>
          <p:cNvPr id="86" name="Shape 86"/>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7" name="Shape 87"/>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8" name="Shape 88"/>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algn="l" rtl="0">
              <a:spcBef>
                <a:spcPts val="0"/>
              </a:spcBef>
              <a:buClr>
                <a:schemeClr val="dk1"/>
              </a:buClr>
              <a:buFont typeface="Source Sans Pro"/>
              <a:buNone/>
              <a:defRPr sz="2800"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822959" y="1100628"/>
            <a:ext cx="7520939" cy="3579848"/>
          </a:xfrm>
          <a:prstGeom prst="rect">
            <a:avLst/>
          </a:prstGeom>
          <a:noFill/>
          <a:ln>
            <a:noFill/>
          </a:ln>
        </p:spPr>
        <p:txBody>
          <a:bodyPr lIns="91425" tIns="91425" rIns="91425" bIns="91425" anchor="t" anchorCtr="0"/>
          <a:lstStyle>
            <a:lvl1pPr marL="342900" indent="-342900" algn="l" rtl="0">
              <a:spcBef>
                <a:spcPts val="800"/>
              </a:spcBef>
              <a:buClr>
                <a:schemeClr val="dk1"/>
              </a:buClr>
              <a:buFont typeface="Arial"/>
              <a:buNone/>
              <a:defRPr sz="1600" b="1">
                <a:solidFill>
                  <a:schemeClr val="dk1"/>
                </a:solidFill>
                <a:latin typeface="Source Sans Pro"/>
                <a:ea typeface="Source Sans Pro"/>
                <a:cs typeface="Source Sans Pro"/>
                <a:sym typeface="Source Sans Pro"/>
              </a:defRPr>
            </a:lvl1pPr>
            <a:lvl2pPr marL="1737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2pPr>
            <a:lvl3pPr marL="4023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3pPr>
            <a:lvl4pPr marL="6309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4pPr>
            <a:lvl5pPr marL="859536" indent="-72136" algn="l" rtl="0">
              <a:spcBef>
                <a:spcPts val="300"/>
              </a:spcBef>
              <a:buClr>
                <a:schemeClr val="accent2"/>
              </a:buClr>
              <a:buFont typeface="Noto Sans Symbols"/>
              <a:buChar char="▪"/>
              <a:defRPr sz="1600">
                <a:solidFill>
                  <a:schemeClr val="dk1"/>
                </a:solidFill>
                <a:latin typeface="Source Sans Pro"/>
                <a:ea typeface="Source Sans Pro"/>
                <a:cs typeface="Source Sans Pro"/>
                <a:sym typeface="Source Sans Pro"/>
              </a:defRPr>
            </a:lvl5pPr>
            <a:lvl6pPr marL="1097280" indent="-93980"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6pPr>
            <a:lvl7pPr marL="13533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7pPr>
            <a:lvl8pPr marL="1581912" indent="-83311"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8pPr>
            <a:lvl9pPr marL="1792224" indent="-77723" algn="l" rtl="0">
              <a:spcBef>
                <a:spcPts val="300"/>
              </a:spcBef>
              <a:buClr>
                <a:schemeClr val="accent2"/>
              </a:buClr>
              <a:buFont typeface="Noto Sans Symbols"/>
              <a:buChar char="▪"/>
              <a:defRPr sz="1400">
                <a:solidFill>
                  <a:schemeClr val="dk1"/>
                </a:solidFill>
                <a:latin typeface="Source Sans Pro"/>
                <a:ea typeface="Source Sans Pro"/>
                <a:cs typeface="Source Sans Pro"/>
                <a:sym typeface="Source Sans Pro"/>
              </a:defRPr>
            </a:lvl9pPr>
          </a:lstStyle>
          <a:p>
            <a:endParaRPr/>
          </a:p>
        </p:txBody>
      </p:sp>
      <p:sp>
        <p:nvSpPr>
          <p:cNvPr id="23" name="Shape 23"/>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4" name="Shape 24"/>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5" name="Shape 25"/>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p:nvPr/>
        </p:nvSpPr>
        <p:spPr>
          <a:xfrm>
            <a:off x="-2379" y="-925"/>
            <a:ext cx="9146379" cy="6858924"/>
          </a:xfrm>
          <a:custGeom>
            <a:avLst/>
            <a:gdLst/>
            <a:ahLst/>
            <a:cxnLst/>
            <a:rect l="0" t="0" r="0" b="0"/>
            <a:pathLst>
              <a:path w="120000" h="120000" extrusionOk="0">
                <a:moveTo>
                  <a:pt x="0" y="120000"/>
                </a:moveTo>
                <a:lnTo>
                  <a:pt x="101524" y="0"/>
                </a:lnTo>
                <a:lnTo>
                  <a:pt x="120000" y="16"/>
                </a:lnTo>
                <a:lnTo>
                  <a:pt x="120000" y="120000"/>
                </a:lnTo>
                <a:lnTo>
                  <a:pt x="0" y="120000"/>
                </a:lnTo>
                <a:close/>
              </a:path>
            </a:pathLst>
          </a:cu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28" name="Shape 28"/>
          <p:cNvSpPr/>
          <p:nvPr/>
        </p:nvSpPr>
        <p:spPr>
          <a:xfrm>
            <a:off x="0" y="2647950"/>
            <a:ext cx="3571874" cy="4210049"/>
          </a:xfrm>
          <a:prstGeom prst="rtTriangle">
            <a:avLst/>
          </a:pr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29" name="Shape 29"/>
          <p:cNvSpPr txBox="1">
            <a:spLocks noGrp="1"/>
          </p:cNvSpPr>
          <p:nvPr>
            <p:ph type="title"/>
          </p:nvPr>
        </p:nvSpPr>
        <p:spPr>
          <a:xfrm rot="-2460000">
            <a:off x="819398" y="1726736"/>
            <a:ext cx="5650992" cy="1207508"/>
          </a:xfrm>
          <a:prstGeom prst="rect">
            <a:avLst/>
          </a:prstGeom>
          <a:noFill/>
          <a:ln>
            <a:noFill/>
          </a:ln>
        </p:spPr>
        <p:txBody>
          <a:bodyPr lIns="91425" tIns="91425" rIns="91425" bIns="91425" anchor="b" anchorCtr="0"/>
          <a:lstStyle>
            <a:lvl1pPr algn="l" rtl="0">
              <a:spcBef>
                <a:spcPts val="0"/>
              </a:spcBef>
              <a:defRPr sz="3200" b="0" i="0" u="none" strike="noStrike"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rot="-2460000">
            <a:off x="1216152" y="2468304"/>
            <a:ext cx="6510528" cy="329183"/>
          </a:xfrm>
          <a:prstGeom prst="rect">
            <a:avLst/>
          </a:prstGeom>
          <a:noFill/>
          <a:ln>
            <a:noFill/>
          </a:ln>
        </p:spPr>
        <p:txBody>
          <a:bodyPr lIns="91425" tIns="91425" rIns="91425" bIns="91425" anchor="t" anchorCtr="0"/>
          <a:lstStyle>
            <a:lvl1pPr marL="0" indent="0" rtl="0">
              <a:spcBef>
                <a:spcPts val="0"/>
              </a:spcBef>
              <a:buClr>
                <a:schemeClr val="dk1"/>
              </a:buClr>
              <a:buFont typeface="Source Sans Pro"/>
              <a:buNone/>
              <a:defRPr sz="1400" b="0" i="0" u="none" strike="noStrike" cap="none" baseline="0">
                <a:solidFill>
                  <a:schemeClr val="dk1"/>
                </a:solidFill>
                <a:latin typeface="Source Sans Pro"/>
                <a:ea typeface="Source Sans Pro"/>
                <a:cs typeface="Source Sans Pro"/>
                <a:sym typeface="Source Sans Pro"/>
              </a:defRPr>
            </a:lvl1pPr>
            <a:lvl2pPr marL="457200" indent="0" rtl="0">
              <a:spcBef>
                <a:spcPts val="0"/>
              </a:spcBef>
              <a:buClr>
                <a:srgbClr val="888888"/>
              </a:buClr>
              <a:buFont typeface="Source Sans Pro"/>
              <a:buNone/>
              <a:defRPr sz="1800">
                <a:solidFill>
                  <a:srgbClr val="888888"/>
                </a:solidFill>
              </a:defRPr>
            </a:lvl2pPr>
            <a:lvl3pPr marL="914400" indent="0" rtl="0">
              <a:spcBef>
                <a:spcPts val="0"/>
              </a:spcBef>
              <a:buClr>
                <a:srgbClr val="888888"/>
              </a:buClr>
              <a:buFont typeface="Source Sans Pro"/>
              <a:buNone/>
              <a:defRPr sz="1600">
                <a:solidFill>
                  <a:srgbClr val="888888"/>
                </a:solidFill>
              </a:defRPr>
            </a:lvl3pPr>
            <a:lvl4pPr marL="1371600" indent="0" rtl="0">
              <a:spcBef>
                <a:spcPts val="0"/>
              </a:spcBef>
              <a:buClr>
                <a:srgbClr val="888888"/>
              </a:buClr>
              <a:buFont typeface="Source Sans Pro"/>
              <a:buNone/>
              <a:defRPr sz="1400">
                <a:solidFill>
                  <a:srgbClr val="888888"/>
                </a:solidFill>
              </a:defRPr>
            </a:lvl4pPr>
            <a:lvl5pPr marL="1828800" indent="0" rtl="0">
              <a:spcBef>
                <a:spcPts val="0"/>
              </a:spcBef>
              <a:buClr>
                <a:srgbClr val="888888"/>
              </a:buClr>
              <a:buFont typeface="Source Sans Pro"/>
              <a:buNone/>
              <a:defRPr sz="1400">
                <a:solidFill>
                  <a:srgbClr val="888888"/>
                </a:solidFill>
              </a:defRPr>
            </a:lvl5pPr>
            <a:lvl6pPr marL="2286000" indent="0" rtl="0">
              <a:spcBef>
                <a:spcPts val="0"/>
              </a:spcBef>
              <a:buClr>
                <a:srgbClr val="888888"/>
              </a:buClr>
              <a:buFont typeface="Source Sans Pro"/>
              <a:buNone/>
              <a:defRPr sz="1400">
                <a:solidFill>
                  <a:srgbClr val="888888"/>
                </a:solidFill>
              </a:defRPr>
            </a:lvl6pPr>
            <a:lvl7pPr marL="2743200" indent="0" rtl="0">
              <a:spcBef>
                <a:spcPts val="0"/>
              </a:spcBef>
              <a:buClr>
                <a:srgbClr val="888888"/>
              </a:buClr>
              <a:buFont typeface="Source Sans Pro"/>
              <a:buNone/>
              <a:defRPr sz="1400">
                <a:solidFill>
                  <a:srgbClr val="888888"/>
                </a:solidFill>
              </a:defRPr>
            </a:lvl7pPr>
            <a:lvl8pPr marL="3200400" indent="0" rtl="0">
              <a:spcBef>
                <a:spcPts val="0"/>
              </a:spcBef>
              <a:buClr>
                <a:srgbClr val="888888"/>
              </a:buClr>
              <a:buFont typeface="Source Sans Pro"/>
              <a:buNone/>
              <a:defRPr sz="1400">
                <a:solidFill>
                  <a:srgbClr val="888888"/>
                </a:solidFill>
              </a:defRPr>
            </a:lvl8pPr>
            <a:lvl9pPr marL="3657600" indent="0" rtl="0">
              <a:spcBef>
                <a:spcPts val="0"/>
              </a:spcBef>
              <a:buClr>
                <a:srgbClr val="888888"/>
              </a:buClr>
              <a:buFont typeface="Source Sans Pro"/>
              <a:buNone/>
              <a:defRPr sz="1400">
                <a:solidFill>
                  <a:srgbClr val="888888"/>
                </a:solidFill>
              </a:defRPr>
            </a:lvl9pPr>
          </a:lstStyle>
          <a:p>
            <a:endParaRPr/>
          </a:p>
        </p:txBody>
      </p:sp>
      <p:sp>
        <p:nvSpPr>
          <p:cNvPr id="31" name="Shape 31"/>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2" name="Shape 32"/>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3" name="Shape 33"/>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822959" y="1097279"/>
            <a:ext cx="3200399" cy="3712464"/>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body" idx="2"/>
          </p:nvPr>
        </p:nvSpPr>
        <p:spPr>
          <a:xfrm>
            <a:off x="4700016" y="1097279"/>
            <a:ext cx="3200399" cy="3712464"/>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7" name="Shape 37"/>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8" name="Shape 38"/>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9" name="Shape 39"/>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
        <p:nvSpPr>
          <p:cNvPr id="40" name="Shape 40"/>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algn="l" rtl="0">
              <a:spcBef>
                <a:spcPts val="0"/>
              </a:spcBef>
              <a:buClr>
                <a:schemeClr val="dk1"/>
              </a:buClr>
              <a:buFont typeface="Source Sans Pro"/>
              <a:buNone/>
              <a:defRPr sz="2800"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22959" y="1097279"/>
            <a:ext cx="3200399" cy="548639"/>
          </a:xfrm>
          <a:prstGeom prst="rect">
            <a:avLst/>
          </a:prstGeom>
          <a:noFill/>
          <a:ln>
            <a:noFill/>
          </a:ln>
        </p:spPr>
        <p:txBody>
          <a:bodyPr lIns="91425" tIns="91425" rIns="91425" bIns="91425" anchor="b" anchorCtr="0"/>
          <a:lstStyle>
            <a:lvl1pPr marL="0" indent="0" rtl="0">
              <a:spcBef>
                <a:spcPts val="0"/>
              </a:spcBef>
              <a:buClr>
                <a:schemeClr val="dk1"/>
              </a:buClr>
              <a:buFont typeface="Source Sans Pro"/>
              <a:buNone/>
              <a:defRPr sz="1400" b="0" cap="none" baseline="0">
                <a:solidFill>
                  <a:schemeClr val="dk1"/>
                </a:solidFill>
                <a:latin typeface="Source Sans Pro"/>
                <a:ea typeface="Source Sans Pro"/>
                <a:cs typeface="Source Sans Pro"/>
                <a:sym typeface="Source Sans Pro"/>
              </a:defRPr>
            </a:lvl1pPr>
            <a:lvl2pPr marL="457200" indent="0" rtl="0">
              <a:spcBef>
                <a:spcPts val="0"/>
              </a:spcBef>
              <a:buFont typeface="Source Sans Pro"/>
              <a:buNone/>
              <a:defRPr sz="2000" b="1"/>
            </a:lvl2pPr>
            <a:lvl3pPr marL="914400" indent="0" rtl="0">
              <a:spcBef>
                <a:spcPts val="0"/>
              </a:spcBef>
              <a:buFont typeface="Source Sans Pro"/>
              <a:buNone/>
              <a:defRPr sz="1800" b="1"/>
            </a:lvl3pPr>
            <a:lvl4pPr marL="1371600" indent="0" rtl="0">
              <a:spcBef>
                <a:spcPts val="0"/>
              </a:spcBef>
              <a:buFont typeface="Source Sans Pro"/>
              <a:buNone/>
              <a:defRPr sz="1600" b="1"/>
            </a:lvl4pPr>
            <a:lvl5pPr marL="1828800" indent="0" rtl="0">
              <a:spcBef>
                <a:spcPts val="0"/>
              </a:spcBef>
              <a:buFont typeface="Source Sans Pro"/>
              <a:buNone/>
              <a:defRPr sz="1600" b="1"/>
            </a:lvl5pPr>
            <a:lvl6pPr marL="2286000" indent="0" rtl="0">
              <a:spcBef>
                <a:spcPts val="0"/>
              </a:spcBef>
              <a:buFont typeface="Source Sans Pro"/>
              <a:buNone/>
              <a:defRPr sz="1600" b="1"/>
            </a:lvl6pPr>
            <a:lvl7pPr marL="2743200" indent="0" rtl="0">
              <a:spcBef>
                <a:spcPts val="0"/>
              </a:spcBef>
              <a:buFont typeface="Source Sans Pro"/>
              <a:buNone/>
              <a:defRPr sz="1600" b="1"/>
            </a:lvl7pPr>
            <a:lvl8pPr marL="3200400" indent="0" rtl="0">
              <a:spcBef>
                <a:spcPts val="0"/>
              </a:spcBef>
              <a:buFont typeface="Source Sans Pro"/>
              <a:buNone/>
              <a:defRPr sz="1600" b="1"/>
            </a:lvl8pPr>
            <a:lvl9pPr marL="3657600" indent="0" rtl="0">
              <a:spcBef>
                <a:spcPts val="0"/>
              </a:spcBef>
              <a:buFont typeface="Source Sans Pro"/>
              <a:buNone/>
              <a:defRPr sz="1600" b="1"/>
            </a:lvl9pPr>
          </a:lstStyle>
          <a:p>
            <a:endParaRPr/>
          </a:p>
        </p:txBody>
      </p:sp>
      <p:sp>
        <p:nvSpPr>
          <p:cNvPr id="44" name="Shape 44"/>
          <p:cNvSpPr txBox="1">
            <a:spLocks noGrp="1"/>
          </p:cNvSpPr>
          <p:nvPr>
            <p:ph type="body" idx="2"/>
          </p:nvPr>
        </p:nvSpPr>
        <p:spPr>
          <a:xfrm>
            <a:off x="819150" y="1701848"/>
            <a:ext cx="3200399" cy="310895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body" idx="3"/>
          </p:nvPr>
        </p:nvSpPr>
        <p:spPr>
          <a:xfrm>
            <a:off x="4700016" y="1097279"/>
            <a:ext cx="3200399" cy="548639"/>
          </a:xfrm>
          <a:prstGeom prst="rect">
            <a:avLst/>
          </a:prstGeom>
          <a:noFill/>
          <a:ln>
            <a:noFill/>
          </a:ln>
        </p:spPr>
        <p:txBody>
          <a:bodyPr lIns="91425" tIns="91425" rIns="91425" bIns="91425" anchor="b" anchorCtr="0"/>
          <a:lstStyle>
            <a:lvl1pPr marL="0" indent="0" rtl="0">
              <a:spcBef>
                <a:spcPts val="0"/>
              </a:spcBef>
              <a:buClr>
                <a:schemeClr val="dk1"/>
              </a:buClr>
              <a:buFont typeface="Source Sans Pro"/>
              <a:buNone/>
              <a:defRPr sz="1400" b="0" cap="none" baseline="0">
                <a:solidFill>
                  <a:schemeClr val="dk1"/>
                </a:solidFill>
                <a:latin typeface="Source Sans Pro"/>
                <a:ea typeface="Source Sans Pro"/>
                <a:cs typeface="Source Sans Pro"/>
                <a:sym typeface="Source Sans Pro"/>
              </a:defRPr>
            </a:lvl1pPr>
            <a:lvl2pPr marL="457200" indent="0" rtl="0">
              <a:spcBef>
                <a:spcPts val="0"/>
              </a:spcBef>
              <a:buFont typeface="Source Sans Pro"/>
              <a:buNone/>
              <a:defRPr sz="2000" b="1"/>
            </a:lvl2pPr>
            <a:lvl3pPr marL="914400" indent="0" rtl="0">
              <a:spcBef>
                <a:spcPts val="0"/>
              </a:spcBef>
              <a:buFont typeface="Source Sans Pro"/>
              <a:buNone/>
              <a:defRPr sz="1800" b="1"/>
            </a:lvl3pPr>
            <a:lvl4pPr marL="1371600" indent="0" rtl="0">
              <a:spcBef>
                <a:spcPts val="0"/>
              </a:spcBef>
              <a:buFont typeface="Source Sans Pro"/>
              <a:buNone/>
              <a:defRPr sz="1600" b="1"/>
            </a:lvl4pPr>
            <a:lvl5pPr marL="1828800" indent="0" rtl="0">
              <a:spcBef>
                <a:spcPts val="0"/>
              </a:spcBef>
              <a:buFont typeface="Source Sans Pro"/>
              <a:buNone/>
              <a:defRPr sz="1600" b="1"/>
            </a:lvl5pPr>
            <a:lvl6pPr marL="2286000" indent="0" rtl="0">
              <a:spcBef>
                <a:spcPts val="0"/>
              </a:spcBef>
              <a:buFont typeface="Source Sans Pro"/>
              <a:buNone/>
              <a:defRPr sz="1600" b="1"/>
            </a:lvl6pPr>
            <a:lvl7pPr marL="2743200" indent="0" rtl="0">
              <a:spcBef>
                <a:spcPts val="0"/>
              </a:spcBef>
              <a:buFont typeface="Source Sans Pro"/>
              <a:buNone/>
              <a:defRPr sz="1600" b="1"/>
            </a:lvl7pPr>
            <a:lvl8pPr marL="3200400" indent="0" rtl="0">
              <a:spcBef>
                <a:spcPts val="0"/>
              </a:spcBef>
              <a:buFont typeface="Source Sans Pro"/>
              <a:buNone/>
              <a:defRPr sz="1600" b="1"/>
            </a:lvl8pPr>
            <a:lvl9pPr marL="3657600" indent="0" rtl="0">
              <a:spcBef>
                <a:spcPts val="0"/>
              </a:spcBef>
              <a:buFont typeface="Source Sans Pro"/>
              <a:buNone/>
              <a:defRPr sz="1600" b="1"/>
            </a:lvl9pPr>
          </a:lstStyle>
          <a:p>
            <a:endParaRPr/>
          </a:p>
        </p:txBody>
      </p:sp>
      <p:sp>
        <p:nvSpPr>
          <p:cNvPr id="46" name="Shape 46"/>
          <p:cNvSpPr txBox="1">
            <a:spLocks noGrp="1"/>
          </p:cNvSpPr>
          <p:nvPr>
            <p:ph type="body" idx="4"/>
          </p:nvPr>
        </p:nvSpPr>
        <p:spPr>
          <a:xfrm>
            <a:off x="4700016" y="1701848"/>
            <a:ext cx="3200399" cy="310895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7" name="Shape 47"/>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9" name="Shape 49"/>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algn="l" rtl="0">
              <a:spcBef>
                <a:spcPts val="0"/>
              </a:spcBef>
              <a:buClr>
                <a:schemeClr val="dk1"/>
              </a:buClr>
              <a:buFont typeface="Source Sans Pro"/>
              <a:buNone/>
              <a:defRPr sz="2800" cap="none" baseline="0">
                <a:solidFill>
                  <a:schemeClr val="dk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4" name="Shape 54"/>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7" name="Shape 57"/>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8" name="Shape 58"/>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p:nvPr/>
        </p:nvSpPr>
        <p:spPr>
          <a:xfrm>
            <a:off x="0" y="2647950"/>
            <a:ext cx="3571874" cy="4210049"/>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61" name="Shape 61"/>
          <p:cNvSpPr/>
          <p:nvPr/>
        </p:nvSpPr>
        <p:spPr>
          <a:xfrm rot="5400000">
            <a:off x="433389" y="-433386"/>
            <a:ext cx="6858000" cy="7724777"/>
          </a:xfrm>
          <a:prstGeom prst="rtTriangle">
            <a:avLst/>
          </a:pr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62" name="Shape 62"/>
          <p:cNvSpPr txBox="1">
            <a:spLocks noGrp="1"/>
          </p:cNvSpPr>
          <p:nvPr>
            <p:ph type="title"/>
          </p:nvPr>
        </p:nvSpPr>
        <p:spPr>
          <a:xfrm rot="-2460000">
            <a:off x="784930" y="1576103"/>
            <a:ext cx="5212080" cy="1089426"/>
          </a:xfrm>
          <a:prstGeom prst="rect">
            <a:avLst/>
          </a:prstGeom>
          <a:noFill/>
          <a:ln>
            <a:noFill/>
          </a:ln>
        </p:spPr>
        <p:txBody>
          <a:bodyPr lIns="91425" tIns="91425" rIns="91425" bIns="91425" anchor="b" anchorCtr="0"/>
          <a:lstStyle>
            <a:lvl1pPr algn="l" rtl="0">
              <a:spcBef>
                <a:spcPts val="0"/>
              </a:spcBef>
              <a:defRPr sz="2800" b="0" i="0" u="none" strike="noStrike" cap="none" baseline="0">
                <a:solidFill>
                  <a:srgbClr val="FFFFFF"/>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4749551" y="2618911"/>
            <a:ext cx="3807779" cy="3324687"/>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4" name="Shape 64"/>
          <p:cNvSpPr txBox="1">
            <a:spLocks noGrp="1"/>
          </p:cNvSpPr>
          <p:nvPr>
            <p:ph type="body" idx="2"/>
          </p:nvPr>
        </p:nvSpPr>
        <p:spPr>
          <a:xfrm rot="-2460000">
            <a:off x="1297953" y="2253384"/>
            <a:ext cx="5794759" cy="623314"/>
          </a:xfrm>
          <a:prstGeom prst="rect">
            <a:avLst/>
          </a:prstGeom>
          <a:noFill/>
          <a:ln>
            <a:noFill/>
          </a:ln>
        </p:spPr>
        <p:txBody>
          <a:bodyPr lIns="91425" tIns="91425" rIns="91425" bIns="91425" anchor="t" anchorCtr="0"/>
          <a:lstStyle>
            <a:lvl1pPr marL="0" indent="0" rtl="0">
              <a:spcBef>
                <a:spcPts val="0"/>
              </a:spcBef>
              <a:buClr>
                <a:srgbClr val="FFFFFF"/>
              </a:buClr>
              <a:buFont typeface="Source Sans Pro"/>
              <a:buNone/>
              <a:defRPr sz="1400" b="1">
                <a:solidFill>
                  <a:srgbClr val="FFFFFF"/>
                </a:solidFill>
                <a:latin typeface="Source Sans Pro"/>
                <a:ea typeface="Source Sans Pro"/>
                <a:cs typeface="Source Sans Pro"/>
                <a:sym typeface="Source Sans Pro"/>
              </a:defRPr>
            </a:lvl1pPr>
            <a:lvl2pPr marL="457200" indent="0" rtl="0">
              <a:spcBef>
                <a:spcPts val="0"/>
              </a:spcBef>
              <a:buFont typeface="Source Sans Pro"/>
              <a:buNone/>
              <a:defRPr sz="1200"/>
            </a:lvl2pPr>
            <a:lvl3pPr marL="914400" indent="0" rtl="0">
              <a:spcBef>
                <a:spcPts val="0"/>
              </a:spcBef>
              <a:buFont typeface="Source Sans Pro"/>
              <a:buNone/>
              <a:defRPr sz="1000"/>
            </a:lvl3pPr>
            <a:lvl4pPr marL="1371600" indent="0" rtl="0">
              <a:spcBef>
                <a:spcPts val="0"/>
              </a:spcBef>
              <a:buFont typeface="Source Sans Pro"/>
              <a:buNone/>
              <a:defRPr sz="900"/>
            </a:lvl4pPr>
            <a:lvl5pPr marL="1828800" indent="0" rtl="0">
              <a:spcBef>
                <a:spcPts val="0"/>
              </a:spcBef>
              <a:buFont typeface="Source Sans Pro"/>
              <a:buNone/>
              <a:defRPr sz="900"/>
            </a:lvl5pPr>
            <a:lvl6pPr marL="2286000" indent="0" rtl="0">
              <a:spcBef>
                <a:spcPts val="0"/>
              </a:spcBef>
              <a:buFont typeface="Source Sans Pro"/>
              <a:buNone/>
              <a:defRPr sz="900"/>
            </a:lvl6pPr>
            <a:lvl7pPr marL="2743200" indent="0" rtl="0">
              <a:spcBef>
                <a:spcPts val="0"/>
              </a:spcBef>
              <a:buFont typeface="Source Sans Pro"/>
              <a:buNone/>
              <a:defRPr sz="900"/>
            </a:lvl7pPr>
            <a:lvl8pPr marL="3200400" indent="0" rtl="0">
              <a:spcBef>
                <a:spcPts val="0"/>
              </a:spcBef>
              <a:buFont typeface="Source Sans Pro"/>
              <a:buNone/>
              <a:defRPr sz="900"/>
            </a:lvl8pPr>
            <a:lvl9pPr marL="3657600" indent="0" rtl="0">
              <a:spcBef>
                <a:spcPts val="0"/>
              </a:spcBef>
              <a:buFont typeface="Source Sans Pro"/>
              <a:buNone/>
              <a:defRPr sz="900"/>
            </a:lvl9pPr>
          </a:lstStyle>
          <a:p>
            <a:endParaRPr/>
          </a:p>
        </p:txBody>
      </p:sp>
      <p:sp>
        <p:nvSpPr>
          <p:cNvPr id="65" name="Shape 65"/>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66" name="Shape 66"/>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dk2"/>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67" name="Shape 67"/>
          <p:cNvSpPr>
            <a:spLocks noGrp="1"/>
          </p:cNvSpPr>
          <p:nvPr>
            <p:ph type="sldNum" idx="12"/>
          </p:nvPr>
        </p:nvSpPr>
        <p:spPr>
          <a:xfrm>
            <a:off x="8401038" y="6170821"/>
            <a:ext cx="502920" cy="502920"/>
          </a:xfrm>
          <a:prstGeom prst="ellipse">
            <a:avLst/>
          </a:prstGeom>
          <a:noFill/>
          <a:ln w="9525" cap="flat" cmpd="sng">
            <a:solidFill>
              <a:schemeClr val="dk2"/>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chemeClr val="dk2"/>
                </a:solidFill>
                <a:latin typeface="Source Sans Pro"/>
                <a:ea typeface="Source Sans Pro"/>
                <a:cs typeface="Source Sans Pro"/>
                <a:sym typeface="Source Sans Pro"/>
              </a:rPr>
              <a:t>‹#›</a:t>
            </a:fld>
            <a:endParaRPr lang="en-US" sz="1650" b="0" i="0" u="none" strike="noStrike" cap="none" baseline="0">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2028825" y="0"/>
            <a:ext cx="7115175" cy="6858000"/>
          </a:xfrm>
          <a:prstGeom prst="rect">
            <a:avLst/>
          </a:prstGeom>
          <a:solidFill>
            <a:schemeClr val="accent3">
              <a:alpha val="80000"/>
            </a:schemeClr>
          </a:solidFill>
          <a:ln>
            <a:noFill/>
          </a:ln>
        </p:spPr>
        <p:txBody>
          <a:bodyPr lIns="91425" tIns="91425" rIns="91425" bIns="91425" anchor="ctr" anchorCtr="0"/>
          <a:lstStyle>
            <a:lvl1pPr marL="0" marR="0" indent="0" algn="r"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70" name="Shape 70"/>
          <p:cNvSpPr/>
          <p:nvPr/>
        </p:nvSpPr>
        <p:spPr>
          <a:xfrm>
            <a:off x="0" y="2647950"/>
            <a:ext cx="3571874" cy="4210049"/>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71" name="Shape 71"/>
          <p:cNvSpPr/>
          <p:nvPr/>
        </p:nvSpPr>
        <p:spPr>
          <a:xfrm>
            <a:off x="0" y="5048250"/>
            <a:ext cx="3571874" cy="1809750"/>
          </a:xfrm>
          <a:custGeom>
            <a:avLst/>
            <a:gdLst/>
            <a:ahLst/>
            <a:cxnLst/>
            <a:rect l="0" t="0" r="0" b="0"/>
            <a:pathLst>
              <a:path w="120000" h="120000" extrusionOk="0">
                <a:moveTo>
                  <a:pt x="0" y="120000"/>
                </a:moveTo>
                <a:lnTo>
                  <a:pt x="68480" y="0"/>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72" name="Shape 72"/>
          <p:cNvSpPr txBox="1">
            <a:spLocks noGrp="1"/>
          </p:cNvSpPr>
          <p:nvPr>
            <p:ph type="title"/>
          </p:nvPr>
        </p:nvSpPr>
        <p:spPr>
          <a:xfrm rot="-2460000">
            <a:off x="671197" y="1717500"/>
            <a:ext cx="5486400" cy="867444"/>
          </a:xfrm>
          <a:prstGeom prst="rect">
            <a:avLst/>
          </a:prstGeom>
          <a:noFill/>
          <a:ln>
            <a:noFill/>
          </a:ln>
        </p:spPr>
        <p:txBody>
          <a:bodyPr lIns="91425" tIns="91425" rIns="91425" bIns="91425" anchor="b" anchorCtr="0"/>
          <a:lstStyle>
            <a:lvl1pPr algn="l" rtl="0">
              <a:spcBef>
                <a:spcPts val="0"/>
              </a:spcBef>
              <a:defRPr sz="2800" b="0">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2460000">
            <a:off x="1143479" y="2180528"/>
            <a:ext cx="6096545" cy="740664"/>
          </a:xfrm>
          <a:prstGeom prst="rect">
            <a:avLst/>
          </a:prstGeom>
          <a:noFill/>
          <a:ln>
            <a:noFill/>
          </a:ln>
        </p:spPr>
        <p:txBody>
          <a:bodyPr lIns="91425" tIns="91425" rIns="91425" bIns="91425" anchor="t" anchorCtr="0"/>
          <a:lstStyle>
            <a:lvl1pPr marL="0" indent="0" rtl="0">
              <a:spcBef>
                <a:spcPts val="0"/>
              </a:spcBef>
              <a:buClr>
                <a:schemeClr val="dk2"/>
              </a:buClr>
              <a:buFont typeface="Source Sans Pro"/>
              <a:buNone/>
              <a:defRPr sz="1400">
                <a:solidFill>
                  <a:schemeClr val="dk2"/>
                </a:solidFill>
              </a:defRPr>
            </a:lvl1pPr>
            <a:lvl2pPr marL="457200" indent="0" rtl="0">
              <a:spcBef>
                <a:spcPts val="0"/>
              </a:spcBef>
              <a:buFont typeface="Source Sans Pro"/>
              <a:buNone/>
              <a:defRPr sz="1200"/>
            </a:lvl2pPr>
            <a:lvl3pPr marL="914400" indent="0" rtl="0">
              <a:spcBef>
                <a:spcPts val="0"/>
              </a:spcBef>
              <a:buFont typeface="Source Sans Pro"/>
              <a:buNone/>
              <a:defRPr sz="1000"/>
            </a:lvl3pPr>
            <a:lvl4pPr marL="1371600" indent="0" rtl="0">
              <a:spcBef>
                <a:spcPts val="0"/>
              </a:spcBef>
              <a:buFont typeface="Source Sans Pro"/>
              <a:buNone/>
              <a:defRPr sz="900"/>
            </a:lvl4pPr>
            <a:lvl5pPr marL="1828800" indent="0" rtl="0">
              <a:spcBef>
                <a:spcPts val="0"/>
              </a:spcBef>
              <a:buFont typeface="Source Sans Pro"/>
              <a:buNone/>
              <a:defRPr sz="900"/>
            </a:lvl5pPr>
            <a:lvl6pPr marL="2286000" indent="0" rtl="0">
              <a:spcBef>
                <a:spcPts val="0"/>
              </a:spcBef>
              <a:buFont typeface="Source Sans Pro"/>
              <a:buNone/>
              <a:defRPr sz="900"/>
            </a:lvl6pPr>
            <a:lvl7pPr marL="2743200" indent="0" rtl="0">
              <a:spcBef>
                <a:spcPts val="0"/>
              </a:spcBef>
              <a:buFont typeface="Source Sans Pro"/>
              <a:buNone/>
              <a:defRPr sz="900"/>
            </a:lvl7pPr>
            <a:lvl8pPr marL="3200400" indent="0" rtl="0">
              <a:spcBef>
                <a:spcPts val="0"/>
              </a:spcBef>
              <a:buFont typeface="Source Sans Pro"/>
              <a:buNone/>
              <a:defRPr sz="900"/>
            </a:lvl8pPr>
            <a:lvl9pPr marL="3657600" indent="0" rtl="0">
              <a:spcBef>
                <a:spcPts val="0"/>
              </a:spcBef>
              <a:buFont typeface="Source Sans Pro"/>
              <a:buNone/>
              <a:defRPr sz="900"/>
            </a:lvl9pPr>
          </a:lstStyle>
          <a:p>
            <a:endParaRPr/>
          </a:p>
        </p:txBody>
      </p:sp>
      <p:sp>
        <p:nvSpPr>
          <p:cNvPr id="74" name="Shape 74"/>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75" name="Shape 75"/>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76" name="Shape 76"/>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2381" y="5050632"/>
            <a:ext cx="3574257" cy="1807367"/>
          </a:xfrm>
          <a:custGeom>
            <a:avLst/>
            <a:gdLst/>
            <a:ahLst/>
            <a:cxnLst/>
            <a:rect l="0" t="0" r="0" b="0"/>
            <a:pathLst>
              <a:path w="120000" h="120000" extrusionOk="0">
                <a:moveTo>
                  <a:pt x="79" y="119999"/>
                </a:moveTo>
                <a:lnTo>
                  <a:pt x="0" y="0"/>
                </a:lnTo>
                <a:lnTo>
                  <a:pt x="68674" y="0"/>
                </a:lnTo>
                <a:lnTo>
                  <a:pt x="119999" y="119999"/>
                </a:lnTo>
                <a:lnTo>
                  <a:pt x="79" y="119999"/>
                </a:lnTo>
                <a:close/>
              </a:path>
            </a:pathLst>
          </a:cu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6" name="Shape 6"/>
          <p:cNvSpPr/>
          <p:nvPr/>
        </p:nvSpPr>
        <p:spPr>
          <a:xfrm>
            <a:off x="-2379" y="5051292"/>
            <a:ext cx="9146379" cy="1806708"/>
          </a:xfrm>
          <a:custGeom>
            <a:avLst/>
            <a:gdLst/>
            <a:ahLst/>
            <a:cxnLst/>
            <a:rect l="0" t="0" r="0" b="0"/>
            <a:pathLst>
              <a:path w="120000" h="120000" extrusionOk="0">
                <a:moveTo>
                  <a:pt x="0" y="120000"/>
                </a:moveTo>
                <a:lnTo>
                  <a:pt x="26779" y="0"/>
                </a:lnTo>
                <a:lnTo>
                  <a:pt x="120000" y="61"/>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7" name="Shape 7"/>
          <p:cNvSpPr txBox="1">
            <a:spLocks noGrp="1"/>
          </p:cNvSpPr>
          <p:nvPr>
            <p:ph type="title"/>
          </p:nvPr>
        </p:nvSpPr>
        <p:spPr>
          <a:xfrm>
            <a:off x="822959" y="365760"/>
            <a:ext cx="7520939" cy="548639"/>
          </a:xfrm>
          <a:prstGeom prst="rect">
            <a:avLst/>
          </a:prstGeom>
          <a:noFill/>
          <a:ln>
            <a:noFill/>
          </a:ln>
        </p:spPr>
        <p:txBody>
          <a:bodyPr lIns="91425" tIns="91425" rIns="91425" bIns="91425" anchor="ctr" anchorCtr="0"/>
          <a:lstStyle>
            <a:lvl1pPr marL="0" marR="0" indent="0" algn="l" rtl="0">
              <a:spcBef>
                <a:spcPts val="0"/>
              </a:spcBef>
              <a:buClr>
                <a:schemeClr val="dk1"/>
              </a:buClr>
              <a:buFont typeface="Source Sans Pro"/>
              <a:buNone/>
              <a:defRPr sz="2800" b="0" i="0" u="none" strike="noStrike" cap="none" baseline="0">
                <a:solidFill>
                  <a:schemeClr val="dk1"/>
                </a:solidFill>
                <a:latin typeface="Source Sans Pro"/>
                <a:ea typeface="Source Sans Pro"/>
                <a:cs typeface="Source Sans Pro"/>
                <a:sym typeface="Sour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822959" y="1100628"/>
            <a:ext cx="7520939" cy="3579848"/>
          </a:xfrm>
          <a:prstGeom prst="rect">
            <a:avLst/>
          </a:prstGeom>
          <a:noFill/>
          <a:ln>
            <a:noFill/>
          </a:ln>
        </p:spPr>
        <p:txBody>
          <a:bodyPr lIns="91425" tIns="91425" rIns="91425" bIns="91425" anchor="t" anchorCtr="0"/>
          <a:lstStyle>
            <a:lvl1pPr marL="342900" marR="0" indent="-342900" algn="l" rtl="0">
              <a:spcBef>
                <a:spcPts val="800"/>
              </a:spcBef>
              <a:buClr>
                <a:schemeClr val="dk1"/>
              </a:buClr>
              <a:buFont typeface="Arial"/>
              <a:buNone/>
              <a:defRPr sz="1600" b="1" i="0" u="none" strike="noStrike" cap="none" baseline="0">
                <a:solidFill>
                  <a:schemeClr val="dk1"/>
                </a:solidFill>
                <a:latin typeface="Source Sans Pro"/>
                <a:ea typeface="Source Sans Pro"/>
                <a:cs typeface="Source Sans Pro"/>
                <a:sym typeface="Source Sans Pro"/>
              </a:defRPr>
            </a:lvl1pPr>
            <a:lvl2pPr marL="173736" marR="0" indent="-72136" algn="l" rtl="0">
              <a:spcBef>
                <a:spcPts val="300"/>
              </a:spcBef>
              <a:buClr>
                <a:schemeClr val="accent2"/>
              </a:buClr>
              <a:buFont typeface="Noto Sans Symbols"/>
              <a:buChar char="▪"/>
              <a:defRPr sz="1600" b="0" i="0" u="none" strike="noStrike" cap="none" baseline="0">
                <a:solidFill>
                  <a:schemeClr val="dk1"/>
                </a:solidFill>
                <a:latin typeface="Source Sans Pro"/>
                <a:ea typeface="Source Sans Pro"/>
                <a:cs typeface="Source Sans Pro"/>
                <a:sym typeface="Source Sans Pro"/>
              </a:defRPr>
            </a:lvl2pPr>
            <a:lvl3pPr marL="402336" marR="0" indent="-72136" algn="l" rtl="0">
              <a:spcBef>
                <a:spcPts val="300"/>
              </a:spcBef>
              <a:buClr>
                <a:schemeClr val="accent2"/>
              </a:buClr>
              <a:buFont typeface="Noto Sans Symbols"/>
              <a:buChar char="▪"/>
              <a:defRPr sz="1600" b="0" i="0" u="none" strike="noStrike" cap="none" baseline="0">
                <a:solidFill>
                  <a:schemeClr val="dk1"/>
                </a:solidFill>
                <a:latin typeface="Source Sans Pro"/>
                <a:ea typeface="Source Sans Pro"/>
                <a:cs typeface="Source Sans Pro"/>
                <a:sym typeface="Source Sans Pro"/>
              </a:defRPr>
            </a:lvl3pPr>
            <a:lvl4pPr marL="630936" marR="0" indent="-72136" algn="l" rtl="0">
              <a:spcBef>
                <a:spcPts val="300"/>
              </a:spcBef>
              <a:buClr>
                <a:schemeClr val="accent2"/>
              </a:buClr>
              <a:buFont typeface="Noto Sans Symbols"/>
              <a:buChar char="▪"/>
              <a:defRPr sz="1600" b="0" i="0" u="none" strike="noStrike" cap="none" baseline="0">
                <a:solidFill>
                  <a:schemeClr val="dk1"/>
                </a:solidFill>
                <a:latin typeface="Source Sans Pro"/>
                <a:ea typeface="Source Sans Pro"/>
                <a:cs typeface="Source Sans Pro"/>
                <a:sym typeface="Source Sans Pro"/>
              </a:defRPr>
            </a:lvl4pPr>
            <a:lvl5pPr marL="859536" marR="0" indent="-72136" algn="l" rtl="0">
              <a:spcBef>
                <a:spcPts val="300"/>
              </a:spcBef>
              <a:buClr>
                <a:schemeClr val="accent2"/>
              </a:buClr>
              <a:buFont typeface="Noto Sans Symbols"/>
              <a:buChar char="▪"/>
              <a:defRPr sz="1600" b="0" i="0" u="none" strike="noStrike" cap="none" baseline="0">
                <a:solidFill>
                  <a:schemeClr val="dk1"/>
                </a:solidFill>
                <a:latin typeface="Source Sans Pro"/>
                <a:ea typeface="Source Sans Pro"/>
                <a:cs typeface="Source Sans Pro"/>
                <a:sym typeface="Source Sans Pro"/>
              </a:defRPr>
            </a:lvl5pPr>
            <a:lvl6pPr marL="1097280" marR="0" indent="-93980" algn="l" rtl="0">
              <a:spcBef>
                <a:spcPts val="300"/>
              </a:spcBef>
              <a:buClr>
                <a:schemeClr val="accent2"/>
              </a:buClr>
              <a:buFont typeface="Noto Sans Symbols"/>
              <a:buChar char="▪"/>
              <a:defRPr sz="1400" b="0" i="0" u="none" strike="noStrike" cap="none" baseline="0">
                <a:solidFill>
                  <a:schemeClr val="dk1"/>
                </a:solidFill>
                <a:latin typeface="Source Sans Pro"/>
                <a:ea typeface="Source Sans Pro"/>
                <a:cs typeface="Source Sans Pro"/>
                <a:sym typeface="Source Sans Pro"/>
              </a:defRPr>
            </a:lvl6pPr>
            <a:lvl7pPr marL="1353312" marR="0" indent="-83311" algn="l" rtl="0">
              <a:spcBef>
                <a:spcPts val="300"/>
              </a:spcBef>
              <a:buClr>
                <a:schemeClr val="accent2"/>
              </a:buClr>
              <a:buFont typeface="Noto Sans Symbols"/>
              <a:buChar char="▪"/>
              <a:defRPr sz="1400" b="0" i="0" u="none" strike="noStrike" cap="none" baseline="0">
                <a:solidFill>
                  <a:schemeClr val="dk1"/>
                </a:solidFill>
                <a:latin typeface="Source Sans Pro"/>
                <a:ea typeface="Source Sans Pro"/>
                <a:cs typeface="Source Sans Pro"/>
                <a:sym typeface="Source Sans Pro"/>
              </a:defRPr>
            </a:lvl7pPr>
            <a:lvl8pPr marL="1581912" marR="0" indent="-83311" algn="l" rtl="0">
              <a:spcBef>
                <a:spcPts val="300"/>
              </a:spcBef>
              <a:buClr>
                <a:schemeClr val="accent2"/>
              </a:buClr>
              <a:buFont typeface="Noto Sans Symbols"/>
              <a:buChar char="▪"/>
              <a:defRPr sz="1400" b="0" i="0" u="none" strike="noStrike" cap="none" baseline="0">
                <a:solidFill>
                  <a:schemeClr val="dk1"/>
                </a:solidFill>
                <a:latin typeface="Source Sans Pro"/>
                <a:ea typeface="Source Sans Pro"/>
                <a:cs typeface="Source Sans Pro"/>
                <a:sym typeface="Source Sans Pro"/>
              </a:defRPr>
            </a:lvl8pPr>
            <a:lvl9pPr marL="1792224" marR="0" indent="-77723" algn="l" rtl="0">
              <a:spcBef>
                <a:spcPts val="300"/>
              </a:spcBef>
              <a:buClr>
                <a:schemeClr val="accent2"/>
              </a:buClr>
              <a:buFont typeface="Noto Sans Symbols"/>
              <a:buChar char="▪"/>
              <a:defRPr sz="14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 name="Shape 9"/>
          <p:cNvSpPr txBox="1">
            <a:spLocks noGrp="1"/>
          </p:cNvSpPr>
          <p:nvPr>
            <p:ph type="dt" idx="10"/>
          </p:nvPr>
        </p:nvSpPr>
        <p:spPr>
          <a:xfrm rot="-2460000">
            <a:off x="201168" y="5870447"/>
            <a:ext cx="2176272" cy="20116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0" name="Shape 10"/>
          <p:cNvSpPr txBox="1">
            <a:spLocks noGrp="1"/>
          </p:cNvSpPr>
          <p:nvPr>
            <p:ph type="ftr" idx="11"/>
          </p:nvPr>
        </p:nvSpPr>
        <p:spPr>
          <a:xfrm>
            <a:off x="3517514" y="6285121"/>
            <a:ext cx="4724400" cy="274319"/>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rgbClr val="FFFFFF"/>
                </a:solidFill>
                <a:latin typeface="Source Sans Pro"/>
                <a:ea typeface="Source Sans Pro"/>
                <a:cs typeface="Source Sans Pro"/>
                <a:sym typeface="Source Sans Pro"/>
              </a:defRPr>
            </a:lvl1pPr>
            <a:lvl2pPr marL="457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1" name="Shape 11"/>
          <p:cNvSpPr>
            <a:spLocks noGrp="1"/>
          </p:cNvSpPr>
          <p:nvPr>
            <p:ph type="sldNum" idx="12"/>
          </p:nvPr>
        </p:nvSpPr>
        <p:spPr>
          <a:xfrm>
            <a:off x="8401038" y="6170821"/>
            <a:ext cx="502920" cy="50292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baseline="0">
                <a:solidFill>
                  <a:srgbClr val="FFFFFF"/>
                </a:solidFill>
                <a:latin typeface="Source Sans Pro"/>
                <a:ea typeface="Source Sans Pro"/>
                <a:cs typeface="Source Sans Pro"/>
                <a:sym typeface="Source Sans Pro"/>
              </a:rPr>
              <a:t>‹#›</a:t>
            </a:fld>
            <a:endParaRPr lang="en-US" sz="1650" b="0" i="0" u="none" strike="noStrike" cap="none" baseline="0">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rot="-2460000">
            <a:off x="817111" y="1730402"/>
            <a:ext cx="5648622" cy="1204306"/>
          </a:xfrm>
          <a:prstGeom prst="rect">
            <a:avLst/>
          </a:prstGeom>
          <a:noFill/>
          <a:ln>
            <a:noFill/>
          </a:ln>
        </p:spPr>
        <p:txBody>
          <a:bodyPr lIns="91425" tIns="45700" rIns="91425" bIns="9125" anchor="b" anchorCtr="0">
            <a:noAutofit/>
          </a:bodyPr>
          <a:lstStyle/>
          <a:p>
            <a:pPr marL="0" marR="0" lvl="0" indent="0" algn="l" rtl="0">
              <a:spcBef>
                <a:spcPts val="0"/>
              </a:spcBef>
              <a:buClr>
                <a:schemeClr val="dk1"/>
              </a:buClr>
              <a:buSzPct val="25000"/>
              <a:buFont typeface="Source Sans Pro"/>
              <a:buNone/>
            </a:pPr>
            <a:r>
              <a:rPr lang="en-US" sz="3200" b="0" i="0" u="none" strike="noStrike" cap="none" baseline="0">
                <a:solidFill>
                  <a:schemeClr val="dk1"/>
                </a:solidFill>
                <a:latin typeface="Source Sans Pro"/>
                <a:ea typeface="Source Sans Pro"/>
                <a:cs typeface="Source Sans Pro"/>
                <a:sym typeface="Source Sans Pro"/>
              </a:rPr>
              <a:t>BAND PROMOTION</a:t>
            </a:r>
          </a:p>
        </p:txBody>
      </p:sp>
      <p:sp>
        <p:nvSpPr>
          <p:cNvPr id="91" name="Shape 91"/>
          <p:cNvSpPr txBox="1">
            <a:spLocks noGrp="1"/>
          </p:cNvSpPr>
          <p:nvPr>
            <p:ph type="subTitle" idx="1"/>
          </p:nvPr>
        </p:nvSpPr>
        <p:spPr>
          <a:xfrm rot="-2460010">
            <a:off x="1136064" y="2547110"/>
            <a:ext cx="6511130" cy="329178"/>
          </a:xfrm>
          <a:prstGeom prst="rect">
            <a:avLst/>
          </a:prstGeom>
          <a:noFill/>
          <a:ln>
            <a:noFill/>
          </a:ln>
        </p:spPr>
        <p:txBody>
          <a:bodyPr lIns="91425" tIns="9125" rIns="91425" bIns="45700" anchor="t"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Source Sans Pro"/>
                <a:ea typeface="Source Sans Pro"/>
                <a:cs typeface="Source Sans Pro"/>
                <a:sym typeface="Source Sans Pro"/>
              </a:rPr>
              <a:t>SOCIAL MEDIA AND TRADITIONAL MEDIA KITS</a:t>
            </a:r>
          </a:p>
        </p:txBody>
      </p:sp>
      <p:sp>
        <p:nvSpPr>
          <p:cNvPr id="92" name="Shape 92"/>
          <p:cNvSpPr txBox="1"/>
          <p:nvPr/>
        </p:nvSpPr>
        <p:spPr>
          <a:xfrm rot="-2484158">
            <a:off x="2273260" y="3339820"/>
            <a:ext cx="374696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Source Sans Pro"/>
                <a:ea typeface="Source Sans Pro"/>
                <a:cs typeface="Source Sans Pro"/>
                <a:sym typeface="Source Sans Pro"/>
              </a:rPr>
              <a:t>Hannah McIntyre and Kristen Meyer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22959" y="365760"/>
            <a:ext cx="7520999" cy="548699"/>
          </a:xfrm>
          <a:prstGeom prst="rect">
            <a:avLst/>
          </a:prstGeom>
        </p:spPr>
        <p:txBody>
          <a:bodyPr lIns="91425" tIns="91425" rIns="91425" bIns="91425" anchor="ctr" anchorCtr="0">
            <a:noAutofit/>
          </a:bodyPr>
          <a:lstStyle/>
          <a:p>
            <a:pPr>
              <a:spcBef>
                <a:spcPts val="0"/>
              </a:spcBef>
              <a:buNone/>
            </a:pPr>
            <a:r>
              <a:rPr lang="en-US"/>
              <a:t>Method continued</a:t>
            </a:r>
          </a:p>
        </p:txBody>
      </p:sp>
      <p:sp>
        <p:nvSpPr>
          <p:cNvPr id="151" name="Shape 151"/>
          <p:cNvSpPr txBox="1">
            <a:spLocks noGrp="1"/>
          </p:cNvSpPr>
          <p:nvPr>
            <p:ph type="body" idx="1"/>
          </p:nvPr>
        </p:nvSpPr>
        <p:spPr>
          <a:xfrm>
            <a:off x="710151" y="1100625"/>
            <a:ext cx="2763899" cy="3579900"/>
          </a:xfrm>
          <a:prstGeom prst="rect">
            <a:avLst/>
          </a:prstGeom>
        </p:spPr>
        <p:txBody>
          <a:bodyPr lIns="91425" tIns="91425" rIns="91425" bIns="91425" anchor="t" anchorCtr="0">
            <a:noAutofit/>
          </a:bodyPr>
          <a:lstStyle/>
          <a:p>
            <a:pPr marL="457200" lvl="0" indent="-381000">
              <a:spcBef>
                <a:spcPts val="0"/>
              </a:spcBef>
              <a:buSzPct val="100000"/>
              <a:buChar char="-"/>
            </a:pPr>
            <a:r>
              <a:rPr lang="en-US" sz="2400"/>
              <a:t>Traditional Media Kit</a:t>
            </a:r>
          </a:p>
        </p:txBody>
      </p:sp>
      <p:pic>
        <p:nvPicPr>
          <p:cNvPr id="152" name="Shape 152"/>
          <p:cNvPicPr preferRelativeResize="0"/>
          <p:nvPr/>
        </p:nvPicPr>
        <p:blipFill>
          <a:blip r:embed="rId3">
            <a:alphaModFix/>
          </a:blip>
          <a:stretch>
            <a:fillRect/>
          </a:stretch>
        </p:blipFill>
        <p:spPr>
          <a:xfrm>
            <a:off x="3844643" y="0"/>
            <a:ext cx="5299362" cy="68579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2082668" y="0"/>
            <a:ext cx="5299362" cy="68579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1977450" y="0"/>
            <a:ext cx="5429249"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2059618" y="0"/>
            <a:ext cx="5299362" cy="68579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4974801" y="417549"/>
            <a:ext cx="3581330" cy="5386305"/>
          </a:xfrm>
          <a:prstGeom prst="rect">
            <a:avLst/>
          </a:prstGeom>
          <a:noFill/>
          <a:ln>
            <a:noFill/>
          </a:ln>
        </p:spPr>
      </p:pic>
      <p:pic>
        <p:nvPicPr>
          <p:cNvPr id="173" name="Shape 173"/>
          <p:cNvPicPr preferRelativeResize="0"/>
          <p:nvPr/>
        </p:nvPicPr>
        <p:blipFill>
          <a:blip r:embed="rId4">
            <a:alphaModFix/>
          </a:blip>
          <a:stretch>
            <a:fillRect/>
          </a:stretch>
        </p:blipFill>
        <p:spPr>
          <a:xfrm>
            <a:off x="652075" y="1373849"/>
            <a:ext cx="3987073" cy="2651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RESULTS</a:t>
            </a:r>
          </a:p>
        </p:txBody>
      </p:sp>
      <p:sp>
        <p:nvSpPr>
          <p:cNvPr id="179" name="Shape 179"/>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342900" marR="0" lvl="0" indent="-419100" algn="l" rtl="0">
              <a:spcBef>
                <a:spcPts val="0"/>
              </a:spcBef>
              <a:buClr>
                <a:schemeClr val="dk1"/>
              </a:buClr>
              <a:buSzPct val="100000"/>
              <a:buFont typeface="Arial"/>
              <a:buChar char="-"/>
            </a:pPr>
            <a:r>
              <a:rPr lang="en-US" sz="3600" b="1" i="0" u="none" strike="noStrike" cap="none" baseline="0">
                <a:solidFill>
                  <a:schemeClr val="dk1"/>
                </a:solidFill>
                <a:latin typeface="Source Sans Pro"/>
                <a:ea typeface="Source Sans Pro"/>
                <a:cs typeface="Source Sans Pro"/>
                <a:sym typeface="Source Sans Pro"/>
              </a:rPr>
              <a:t>Social Media</a:t>
            </a:r>
          </a:p>
          <a:p>
            <a:pPr marR="0" lvl="2" indent="152400" algn="l" rtl="0">
              <a:spcBef>
                <a:spcPts val="0"/>
              </a:spcBef>
              <a:buClr>
                <a:schemeClr val="accent2"/>
              </a:buClr>
              <a:buSzPct val="100000"/>
              <a:buFont typeface="Noto Sans Symbols"/>
              <a:buChar char="•"/>
            </a:pPr>
            <a:r>
              <a:rPr lang="en-US" sz="3600"/>
              <a:t>Analytics</a:t>
            </a:r>
          </a:p>
          <a:p>
            <a:pPr marR="0" lvl="2" indent="152400" algn="l" rtl="0">
              <a:spcBef>
                <a:spcPts val="0"/>
              </a:spcBef>
              <a:buClr>
                <a:schemeClr val="accent2"/>
              </a:buClr>
              <a:buSzPct val="100000"/>
              <a:buFont typeface="Noto Sans Symbols"/>
              <a:buChar char="•"/>
            </a:pPr>
            <a:r>
              <a:rPr lang="en-US" sz="3600"/>
              <a:t>Overall findings</a:t>
            </a:r>
          </a:p>
          <a:p>
            <a:pPr marL="0" marR="0" lvl="0" algn="l" rtl="0">
              <a:lnSpc>
                <a:spcPct val="100000"/>
              </a:lnSpc>
              <a:spcBef>
                <a:spcPts val="800"/>
              </a:spcBef>
              <a:spcAft>
                <a:spcPts val="0"/>
              </a:spcAft>
              <a:buNone/>
            </a:pPr>
            <a:endParaRPr sz="2400" b="0" i="0" u="none" strike="noStrike" cap="none" baseline="0">
              <a:solidFill>
                <a:schemeClr val="dk1"/>
              </a:solidFill>
              <a:latin typeface="Source Sans Pro"/>
              <a:ea typeface="Source Sans Pro"/>
              <a:cs typeface="Source Sans Pro"/>
              <a:sym typeface="Source Sans Pro"/>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165475" y="5365800"/>
            <a:ext cx="4543800" cy="1146899"/>
          </a:xfrm>
          <a:prstGeom prst="rect">
            <a:avLst/>
          </a:prstGeom>
        </p:spPr>
        <p:txBody>
          <a:bodyPr lIns="91425" tIns="91425" rIns="91425" bIns="91425" anchor="t" anchorCtr="0">
            <a:noAutofit/>
          </a:bodyPr>
          <a:lstStyle/>
          <a:p>
            <a:pPr rtl="0">
              <a:spcBef>
                <a:spcPts val="0"/>
              </a:spcBef>
              <a:buNone/>
            </a:pPr>
            <a:r>
              <a:rPr lang="en-US" sz="2000" b="0"/>
              <a:t>Orange- Post Reach</a:t>
            </a:r>
          </a:p>
          <a:p>
            <a:pPr rtl="0">
              <a:spcBef>
                <a:spcPts val="0"/>
              </a:spcBef>
              <a:buNone/>
            </a:pPr>
            <a:r>
              <a:rPr lang="en-US" sz="2000" b="0"/>
              <a:t>Pink- Post Clicks</a:t>
            </a:r>
          </a:p>
          <a:p>
            <a:pPr>
              <a:spcBef>
                <a:spcPts val="0"/>
              </a:spcBef>
              <a:buNone/>
            </a:pPr>
            <a:r>
              <a:rPr lang="en-US" sz="2000" b="0"/>
              <a:t>Pink- Post Likes, Comments, Shares, etc.</a:t>
            </a:r>
          </a:p>
        </p:txBody>
      </p:sp>
      <p:pic>
        <p:nvPicPr>
          <p:cNvPr id="185" name="Shape 185"/>
          <p:cNvPicPr preferRelativeResize="0"/>
          <p:nvPr/>
        </p:nvPicPr>
        <p:blipFill>
          <a:blip r:embed="rId3">
            <a:alphaModFix/>
          </a:blip>
          <a:stretch>
            <a:fillRect/>
          </a:stretch>
        </p:blipFill>
        <p:spPr>
          <a:xfrm>
            <a:off x="659225" y="162850"/>
            <a:ext cx="7651499" cy="5301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145078" y="5257101"/>
            <a:ext cx="4538399" cy="1218300"/>
          </a:xfrm>
          <a:prstGeom prst="rect">
            <a:avLst/>
          </a:prstGeom>
        </p:spPr>
        <p:txBody>
          <a:bodyPr lIns="91425" tIns="91425" rIns="91425" bIns="91425" anchor="t" anchorCtr="0">
            <a:noAutofit/>
          </a:bodyPr>
          <a:lstStyle/>
          <a:p>
            <a:pPr lvl="0" rtl="0">
              <a:spcBef>
                <a:spcPts val="0"/>
              </a:spcBef>
              <a:buClr>
                <a:schemeClr val="dk1"/>
              </a:buClr>
              <a:buSzPct val="55000"/>
              <a:buFont typeface="Arial"/>
              <a:buNone/>
            </a:pPr>
            <a:r>
              <a:rPr lang="en-US" sz="2000" b="0"/>
              <a:t>Orange- Post Reach</a:t>
            </a:r>
          </a:p>
          <a:p>
            <a:pPr lvl="0" rtl="0">
              <a:spcBef>
                <a:spcPts val="0"/>
              </a:spcBef>
              <a:buClr>
                <a:schemeClr val="dk1"/>
              </a:buClr>
              <a:buSzPct val="55000"/>
              <a:buFont typeface="Arial"/>
              <a:buNone/>
            </a:pPr>
            <a:r>
              <a:rPr lang="en-US" sz="2000" b="0"/>
              <a:t>Pink- Post Clicks</a:t>
            </a:r>
          </a:p>
          <a:p>
            <a:pPr lvl="0">
              <a:spcBef>
                <a:spcPts val="0"/>
              </a:spcBef>
              <a:buClr>
                <a:schemeClr val="dk1"/>
              </a:buClr>
              <a:buSzPct val="55000"/>
              <a:buFont typeface="Arial"/>
              <a:buNone/>
            </a:pPr>
            <a:r>
              <a:rPr lang="en-US" sz="2000" b="0"/>
              <a:t>Pink- Post Likes, Comments, Shares, etc.</a:t>
            </a:r>
          </a:p>
        </p:txBody>
      </p:sp>
      <p:pic>
        <p:nvPicPr>
          <p:cNvPr id="191" name="Shape 191"/>
          <p:cNvPicPr preferRelativeResize="0"/>
          <p:nvPr/>
        </p:nvPicPr>
        <p:blipFill>
          <a:blip r:embed="rId3">
            <a:alphaModFix/>
          </a:blip>
          <a:stretch>
            <a:fillRect/>
          </a:stretch>
        </p:blipFill>
        <p:spPr>
          <a:xfrm>
            <a:off x="766074" y="299600"/>
            <a:ext cx="7556973" cy="5028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822959" y="1100628"/>
            <a:ext cx="7520999" cy="3579900"/>
          </a:xfrm>
          <a:prstGeom prst="rect">
            <a:avLst/>
          </a:prstGeom>
        </p:spPr>
        <p:txBody>
          <a:bodyPr lIns="91425" tIns="91425" rIns="91425" bIns="91425" anchor="t" anchorCtr="0">
            <a:noAutofit/>
          </a:bodyPr>
          <a:lstStyle/>
          <a:p>
            <a:pPr>
              <a:spcBef>
                <a:spcPts val="0"/>
              </a:spcBef>
              <a:buNone/>
            </a:pPr>
            <a:endParaRPr/>
          </a:p>
        </p:txBody>
      </p:sp>
      <p:pic>
        <p:nvPicPr>
          <p:cNvPr id="197" name="Shape 197"/>
          <p:cNvPicPr preferRelativeResize="0"/>
          <p:nvPr/>
        </p:nvPicPr>
        <p:blipFill>
          <a:blip r:embed="rId3">
            <a:alphaModFix/>
          </a:blip>
          <a:stretch>
            <a:fillRect/>
          </a:stretch>
        </p:blipFill>
        <p:spPr>
          <a:xfrm>
            <a:off x="295275" y="471475"/>
            <a:ext cx="8553450" cy="5610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822959" y="1100628"/>
            <a:ext cx="7520999" cy="3579900"/>
          </a:xfrm>
          <a:prstGeom prst="rect">
            <a:avLst/>
          </a:prstGeom>
        </p:spPr>
        <p:txBody>
          <a:bodyPr lIns="91425" tIns="91425" rIns="91425" bIns="91425" anchor="t" anchorCtr="0">
            <a:noAutofit/>
          </a:bodyPr>
          <a:lstStyle/>
          <a:p>
            <a:pPr>
              <a:spcBef>
                <a:spcPts val="0"/>
              </a:spcBef>
              <a:buNone/>
            </a:pPr>
            <a:endParaRPr/>
          </a:p>
        </p:txBody>
      </p:sp>
      <p:pic>
        <p:nvPicPr>
          <p:cNvPr id="203" name="Shape 203"/>
          <p:cNvPicPr preferRelativeResize="0"/>
          <p:nvPr/>
        </p:nvPicPr>
        <p:blipFill>
          <a:blip r:embed="rId3">
            <a:alphaModFix/>
          </a:blip>
          <a:stretch>
            <a:fillRect/>
          </a:stretch>
        </p:blipFill>
        <p:spPr>
          <a:xfrm>
            <a:off x="235287" y="638400"/>
            <a:ext cx="8696325" cy="52387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22959" y="365760"/>
            <a:ext cx="7520999" cy="548699"/>
          </a:xfrm>
          <a:prstGeom prst="rect">
            <a:avLst/>
          </a:prstGeom>
        </p:spPr>
        <p:txBody>
          <a:bodyPr lIns="91425" tIns="91425" rIns="91425" bIns="91425" anchor="ctr" anchorCtr="0">
            <a:noAutofit/>
          </a:bodyPr>
          <a:lstStyle/>
          <a:p>
            <a:pPr>
              <a:spcBef>
                <a:spcPts val="0"/>
              </a:spcBef>
              <a:buNone/>
            </a:pPr>
            <a:r>
              <a:rPr lang="en-US"/>
              <a:t>Roman Street</a:t>
            </a:r>
          </a:p>
        </p:txBody>
      </p:sp>
      <p:sp>
        <p:nvSpPr>
          <p:cNvPr id="98" name="Shape 98"/>
          <p:cNvSpPr txBox="1">
            <a:spLocks noGrp="1"/>
          </p:cNvSpPr>
          <p:nvPr>
            <p:ph type="body" idx="1"/>
          </p:nvPr>
        </p:nvSpPr>
        <p:spPr>
          <a:xfrm>
            <a:off x="811509" y="914453"/>
            <a:ext cx="7520999" cy="3579900"/>
          </a:xfrm>
          <a:prstGeom prst="rect">
            <a:avLst/>
          </a:prstGeom>
        </p:spPr>
        <p:txBody>
          <a:bodyPr lIns="91425" tIns="91425" rIns="91425" bIns="91425" anchor="t" anchorCtr="0">
            <a:noAutofit/>
          </a:bodyPr>
          <a:lstStyle/>
          <a:p>
            <a:pPr marL="457200" lvl="0" indent="-381000" rtl="0">
              <a:spcBef>
                <a:spcPts val="0"/>
              </a:spcBef>
              <a:buSzPct val="100000"/>
              <a:buChar char="-"/>
            </a:pPr>
            <a:r>
              <a:rPr lang="en-US" sz="2400" b="0"/>
              <a:t>Who are they?</a:t>
            </a:r>
          </a:p>
          <a:p>
            <a:pPr marL="914400" lvl="1" indent="-228600" rtl="0">
              <a:lnSpc>
                <a:spcPct val="115000"/>
              </a:lnSpc>
              <a:spcBef>
                <a:spcPts val="0"/>
              </a:spcBef>
              <a:buSzPct val="100000"/>
            </a:pPr>
            <a:r>
              <a:rPr lang="en-US" sz="2400"/>
              <a:t>Improvisational fusion of Classical, Gypsy and Contemporary Jazz, Latin and Nuevo Flamenco</a:t>
            </a:r>
          </a:p>
          <a:p>
            <a:pPr marL="457200" lvl="0" indent="-381000">
              <a:spcBef>
                <a:spcPts val="0"/>
              </a:spcBef>
              <a:buSzPct val="100000"/>
              <a:buChar char="-"/>
            </a:pPr>
            <a:r>
              <a:rPr lang="en-US" sz="2400" b="0"/>
              <a:t>Current demographics</a:t>
            </a:r>
          </a:p>
        </p:txBody>
      </p:sp>
      <p:pic>
        <p:nvPicPr>
          <p:cNvPr id="99" name="Shape 99"/>
          <p:cNvPicPr preferRelativeResize="0"/>
          <p:nvPr/>
        </p:nvPicPr>
        <p:blipFill>
          <a:blip r:embed="rId3">
            <a:alphaModFix/>
          </a:blip>
          <a:stretch>
            <a:fillRect/>
          </a:stretch>
        </p:blipFill>
        <p:spPr>
          <a:xfrm>
            <a:off x="947974" y="2741925"/>
            <a:ext cx="7395975" cy="406835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22959" y="390985"/>
            <a:ext cx="7520999" cy="548699"/>
          </a:xfrm>
          <a:prstGeom prst="rect">
            <a:avLst/>
          </a:prstGeom>
        </p:spPr>
        <p:txBody>
          <a:bodyPr lIns="91425" tIns="91425" rIns="91425" bIns="91425" anchor="ctr" anchorCtr="0">
            <a:noAutofit/>
          </a:bodyPr>
          <a:lstStyle/>
          <a:p>
            <a:pPr lvl="0">
              <a:spcBef>
                <a:spcPts val="0"/>
              </a:spcBef>
              <a:buNone/>
            </a:pPr>
            <a:r>
              <a:rPr lang="en-US" b="1"/>
              <a:t>Benefits + Limitations on this Campaign</a:t>
            </a:r>
          </a:p>
        </p:txBody>
      </p:sp>
      <p:sp>
        <p:nvSpPr>
          <p:cNvPr id="209" name="Shape 209"/>
          <p:cNvSpPr txBox="1">
            <a:spLocks noGrp="1"/>
          </p:cNvSpPr>
          <p:nvPr>
            <p:ph type="body" idx="1"/>
          </p:nvPr>
        </p:nvSpPr>
        <p:spPr>
          <a:xfrm>
            <a:off x="822959" y="1100628"/>
            <a:ext cx="7520999" cy="35799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US" sz="3000" b="0"/>
              <a:t>- Little to no bias </a:t>
            </a:r>
          </a:p>
          <a:p>
            <a:pPr lvl="0" rtl="0">
              <a:spcBef>
                <a:spcPts val="0"/>
              </a:spcBef>
              <a:buClr>
                <a:schemeClr val="dk1"/>
              </a:buClr>
              <a:buSzPct val="36666"/>
              <a:buFont typeface="Arial"/>
              <a:buNone/>
            </a:pPr>
            <a:r>
              <a:rPr lang="en-US" sz="3000" b="0"/>
              <a:t>- No post was boosted/paid for</a:t>
            </a:r>
          </a:p>
          <a:p>
            <a:pPr marL="0" indent="0" rtl="0">
              <a:spcBef>
                <a:spcPts val="0"/>
              </a:spcBef>
              <a:buNone/>
            </a:pPr>
            <a:r>
              <a:rPr lang="en-US" sz="3000" b="0"/>
              <a:t>-Cannot track attendance</a:t>
            </a:r>
          </a:p>
          <a:p>
            <a:pPr rtl="0">
              <a:spcBef>
                <a:spcPts val="0"/>
              </a:spcBef>
              <a:buNone/>
            </a:pPr>
            <a:endParaRPr sz="2400" b="0"/>
          </a:p>
          <a:p>
            <a:pPr rtl="0">
              <a:spcBef>
                <a:spcPts val="0"/>
              </a:spcBef>
              <a:buNone/>
            </a:pPr>
            <a:r>
              <a:rPr lang="en-US" sz="2400" b="0"/>
              <a:t> </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22959" y="365760"/>
            <a:ext cx="7520999" cy="548699"/>
          </a:xfrm>
          <a:prstGeom prst="rect">
            <a:avLst/>
          </a:prstGeom>
        </p:spPr>
        <p:txBody>
          <a:bodyPr lIns="91425" tIns="91425" rIns="91425" bIns="91425" anchor="ctr" anchorCtr="0">
            <a:noAutofit/>
          </a:bodyPr>
          <a:lstStyle/>
          <a:p>
            <a:pPr lvl="0" rtl="0">
              <a:spcBef>
                <a:spcPts val="0"/>
              </a:spcBef>
              <a:buNone/>
            </a:pPr>
            <a:r>
              <a:rPr lang="en-US"/>
              <a:t>Results Continued</a:t>
            </a:r>
          </a:p>
        </p:txBody>
      </p:sp>
      <p:sp>
        <p:nvSpPr>
          <p:cNvPr id="215" name="Shape 215"/>
          <p:cNvSpPr txBox="1">
            <a:spLocks noGrp="1"/>
          </p:cNvSpPr>
          <p:nvPr>
            <p:ph type="body" idx="1"/>
          </p:nvPr>
        </p:nvSpPr>
        <p:spPr>
          <a:xfrm>
            <a:off x="822959" y="1100628"/>
            <a:ext cx="7520999" cy="3579900"/>
          </a:xfrm>
          <a:prstGeom prst="rect">
            <a:avLst/>
          </a:prstGeom>
        </p:spPr>
        <p:txBody>
          <a:bodyPr lIns="91425" tIns="91425" rIns="91425" bIns="91425" anchor="t" anchorCtr="0">
            <a:noAutofit/>
          </a:bodyPr>
          <a:lstStyle/>
          <a:p>
            <a:pPr lvl="0" indent="0" rtl="0">
              <a:spcBef>
                <a:spcPts val="0"/>
              </a:spcBef>
              <a:buSzPct val="100000"/>
              <a:buChar char="-"/>
            </a:pPr>
            <a:r>
              <a:rPr lang="en-US" sz="2400"/>
              <a:t>Traditional Media Kit</a:t>
            </a:r>
          </a:p>
          <a:p>
            <a:pPr lvl="2" indent="381000" rtl="0">
              <a:spcBef>
                <a:spcPts val="0"/>
              </a:spcBef>
              <a:buSzPct val="100000"/>
            </a:pPr>
            <a:r>
              <a:rPr lang="en-US" sz="2400"/>
              <a:t>Feedback</a:t>
            </a:r>
          </a:p>
          <a:p>
            <a:pPr lvl="2" indent="381000" rtl="0">
              <a:spcBef>
                <a:spcPts val="0"/>
              </a:spcBef>
              <a:buSzPct val="100000"/>
            </a:pPr>
            <a:r>
              <a:rPr lang="en-US" sz="2400"/>
              <a:t>Overall findings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22959" y="365760"/>
            <a:ext cx="7520999" cy="548699"/>
          </a:xfrm>
          <a:prstGeom prst="rect">
            <a:avLst/>
          </a:prstGeom>
        </p:spPr>
        <p:txBody>
          <a:bodyPr lIns="91425" tIns="91425" rIns="91425" bIns="91425" anchor="ctr" anchorCtr="0">
            <a:noAutofit/>
          </a:bodyPr>
          <a:lstStyle/>
          <a:p>
            <a:pPr>
              <a:spcBef>
                <a:spcPts val="0"/>
              </a:spcBef>
              <a:buNone/>
            </a:pPr>
            <a:r>
              <a:rPr lang="en-US"/>
              <a:t>Limitations</a:t>
            </a:r>
          </a:p>
        </p:txBody>
      </p:sp>
      <p:sp>
        <p:nvSpPr>
          <p:cNvPr id="221" name="Shape 221"/>
          <p:cNvSpPr txBox="1">
            <a:spLocks noGrp="1"/>
          </p:cNvSpPr>
          <p:nvPr>
            <p:ph type="body" idx="1"/>
          </p:nvPr>
        </p:nvSpPr>
        <p:spPr>
          <a:xfrm>
            <a:off x="822959" y="1100628"/>
            <a:ext cx="7520999" cy="3579900"/>
          </a:xfrm>
          <a:prstGeom prst="rect">
            <a:avLst/>
          </a:prstGeom>
        </p:spPr>
        <p:txBody>
          <a:bodyPr lIns="91425" tIns="91425" rIns="91425" bIns="91425" anchor="t" anchorCtr="0">
            <a:noAutofit/>
          </a:bodyPr>
          <a:lstStyle/>
          <a:p>
            <a:pPr marL="457200" lvl="0" indent="-419100" rtl="0">
              <a:spcBef>
                <a:spcPts val="0"/>
              </a:spcBef>
              <a:buSzPct val="100000"/>
              <a:buChar char="-"/>
            </a:pPr>
            <a:r>
              <a:rPr lang="en-US" sz="3000"/>
              <a:t>Feedback</a:t>
            </a:r>
          </a:p>
          <a:p>
            <a:pPr marL="457200" lvl="0" indent="-419100">
              <a:spcBef>
                <a:spcPts val="0"/>
              </a:spcBef>
              <a:buSzPct val="100000"/>
              <a:buChar char="-"/>
            </a:pPr>
            <a:r>
              <a:rPr lang="en-US" sz="3000"/>
              <a:t>Academic Research</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CONCLUSION</a:t>
            </a:r>
          </a:p>
        </p:txBody>
      </p:sp>
      <p:sp>
        <p:nvSpPr>
          <p:cNvPr id="227" name="Shape 227"/>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457200" marR="0" lvl="0" indent="-406400" algn="l" rtl="0">
              <a:spcBef>
                <a:spcPts val="0"/>
              </a:spcBef>
              <a:buClr>
                <a:schemeClr val="dk1"/>
              </a:buClr>
              <a:buSzPct val="100000"/>
              <a:buFont typeface="Source Sans Pro"/>
              <a:buChar char="-"/>
            </a:pPr>
            <a:r>
              <a:rPr lang="en-US" sz="2800" b="0"/>
              <a:t>Facebook is a useful form of social media to communicate with this niche band fan base.</a:t>
            </a:r>
          </a:p>
          <a:p>
            <a:pPr marL="457200" marR="0" lvl="0" indent="-406400" algn="l" rtl="0">
              <a:spcBef>
                <a:spcPts val="0"/>
              </a:spcBef>
              <a:buSzPct val="100000"/>
              <a:buChar char="-"/>
            </a:pPr>
            <a:r>
              <a:rPr lang="en-US" sz="2800" b="0"/>
              <a:t>In the music industry, a traditional media kit does not work well without an EPK.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293892" y="4542717"/>
            <a:ext cx="7143000" cy="2740865"/>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9600" b="0" i="0" u="none" strike="noStrike" cap="none" baseline="0" dirty="0">
                <a:solidFill>
                  <a:schemeClr val="dk1"/>
                </a:solidFill>
                <a:latin typeface="Source Sans Pro"/>
                <a:ea typeface="Source Sans Pro"/>
                <a:cs typeface="Source Sans Pro"/>
                <a:sym typeface="Source Sans Pro"/>
              </a:rPr>
              <a:t>QUESTIONS?</a:t>
            </a:r>
          </a:p>
        </p:txBody>
      </p:sp>
      <p:graphicFrame>
        <p:nvGraphicFramePr>
          <p:cNvPr id="2" name="Object 1"/>
          <p:cNvGraphicFramePr>
            <a:graphicFrameLocks noChangeAspect="1"/>
          </p:cNvGraphicFramePr>
          <p:nvPr>
            <p:extLst>
              <p:ext uri="{D42A27DB-BD31-4B8C-83A1-F6EECF244321}">
                <p14:modId xmlns:p14="http://schemas.microsoft.com/office/powerpoint/2010/main" val="2613283638"/>
              </p:ext>
            </p:extLst>
          </p:nvPr>
        </p:nvGraphicFramePr>
        <p:xfrm>
          <a:off x="3038670" y="478717"/>
          <a:ext cx="3140075" cy="4064000"/>
        </p:xfrm>
        <a:graphic>
          <a:graphicData uri="http://schemas.openxmlformats.org/presentationml/2006/ole">
            <mc:AlternateContent xmlns:mc="http://schemas.openxmlformats.org/markup-compatibility/2006">
              <mc:Choice xmlns:v="urn:schemas-microsoft-com:vml" Requires="v">
                <p:oleObj spid="_x0000_s1027" name="Acrobat Document" r:id="rId4" imgW="5829059" imgH="7543530" progId="AcroExch.Document.7">
                  <p:embed/>
                </p:oleObj>
              </mc:Choice>
              <mc:Fallback>
                <p:oleObj name="Acrobat Document" r:id="rId4" imgW="5829059" imgH="7543530" progId="AcroExch.Document.7">
                  <p:embed/>
                  <p:pic>
                    <p:nvPicPr>
                      <p:cNvPr id="0" name=""/>
                      <p:cNvPicPr/>
                      <p:nvPr/>
                    </p:nvPicPr>
                    <p:blipFill>
                      <a:blip r:embed="rId5"/>
                      <a:stretch>
                        <a:fillRect/>
                      </a:stretch>
                    </p:blipFill>
                    <p:spPr>
                      <a:xfrm>
                        <a:off x="3038670" y="478717"/>
                        <a:ext cx="3140075" cy="4064000"/>
                      </a:xfrm>
                      <a:prstGeom prst="rect">
                        <a:avLst/>
                      </a:prstGeom>
                    </p:spPr>
                  </p:pic>
                </p:oleObj>
              </mc:Fallback>
            </mc:AlternateContent>
          </a:graphicData>
        </a:graphic>
      </p:graphicFrame>
      <p:sp>
        <p:nvSpPr>
          <p:cNvPr id="3" name="TextBox 2"/>
          <p:cNvSpPr txBox="1"/>
          <p:nvPr/>
        </p:nvSpPr>
        <p:spPr>
          <a:xfrm>
            <a:off x="7509163" y="6611779"/>
            <a:ext cx="1634837" cy="246221"/>
          </a:xfrm>
          <a:prstGeom prst="rect">
            <a:avLst/>
          </a:prstGeom>
          <a:noFill/>
        </p:spPr>
        <p:txBody>
          <a:bodyPr wrap="square" rtlCol="0">
            <a:spAutoFit/>
          </a:bodyPr>
          <a:lstStyle/>
          <a:p>
            <a:r>
              <a:rPr lang="en-US" sz="1000" dirty="0" smtClean="0"/>
              <a:t>Graphic by: Sami </a:t>
            </a:r>
            <a:r>
              <a:rPr lang="en-US" sz="1000" dirty="0" err="1" smtClean="0"/>
              <a:t>Mauer</a:t>
            </a:r>
            <a:endParaRPr lang="en-US" sz="10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INTRODUCTION</a:t>
            </a:r>
          </a:p>
        </p:txBody>
      </p:sp>
      <p:sp>
        <p:nvSpPr>
          <p:cNvPr id="105" name="Shape 105"/>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457200" marR="0" lvl="0" indent="-381000" algn="l" rtl="0">
              <a:spcBef>
                <a:spcPts val="0"/>
              </a:spcBef>
              <a:buClr>
                <a:schemeClr val="dk1"/>
              </a:buClr>
              <a:buSzPct val="100000"/>
              <a:buFont typeface="Source Sans Pro"/>
              <a:buChar char="-"/>
            </a:pPr>
            <a:r>
              <a:rPr lang="en-US" sz="2400" b="0" i="0" u="none" strike="noStrike" cap="none" baseline="0">
                <a:solidFill>
                  <a:schemeClr val="dk1"/>
                </a:solidFill>
                <a:latin typeface="Source Sans Pro"/>
                <a:ea typeface="Source Sans Pro"/>
                <a:cs typeface="Source Sans Pro"/>
                <a:sym typeface="Source Sans Pro"/>
              </a:rPr>
              <a:t>Problems Roman Street reported</a:t>
            </a:r>
          </a:p>
          <a:p>
            <a:pPr marL="457200" marR="0" lvl="0" indent="-381000" algn="l" rtl="0">
              <a:spcBef>
                <a:spcPts val="0"/>
              </a:spcBef>
              <a:buClr>
                <a:schemeClr val="dk1"/>
              </a:buClr>
              <a:buSzPct val="100000"/>
              <a:buFont typeface="Source Sans Pro"/>
              <a:buChar char="-"/>
            </a:pPr>
            <a:r>
              <a:rPr lang="en-US" sz="2400" b="0" i="0" u="none" strike="noStrike" cap="none" baseline="0">
                <a:solidFill>
                  <a:schemeClr val="dk1"/>
                </a:solidFill>
                <a:latin typeface="Source Sans Pro"/>
                <a:ea typeface="Source Sans Pro"/>
                <a:cs typeface="Source Sans Pro"/>
                <a:sym typeface="Source Sans Pro"/>
              </a:rPr>
              <a:t>Independent Music Promotions</a:t>
            </a:r>
          </a:p>
          <a:p>
            <a:pPr marL="630936" marR="0" lvl="3" indent="-173736" algn="l" rtl="0">
              <a:spcBef>
                <a:spcPts val="300"/>
              </a:spcBef>
              <a:buClr>
                <a:schemeClr val="accent2"/>
              </a:buClr>
              <a:buSzPct val="100000"/>
              <a:buFont typeface="Noto Sans Symbols"/>
              <a:buChar char="•"/>
            </a:pPr>
            <a:r>
              <a:rPr lang="en-US" sz="2400" i="0" u="none" strike="noStrike" cap="none" baseline="0">
                <a:solidFill>
                  <a:schemeClr val="dk1"/>
                </a:solidFill>
                <a:latin typeface="Source Sans Pro"/>
                <a:ea typeface="Source Sans Pro"/>
                <a:cs typeface="Source Sans Pro"/>
                <a:sym typeface="Source Sans Pro"/>
              </a:rPr>
              <a:t>Self vs. others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RATIONALE &amp; PURPOSE</a:t>
            </a:r>
          </a:p>
        </p:txBody>
      </p:sp>
      <p:sp>
        <p:nvSpPr>
          <p:cNvPr id="111" name="Shape 111"/>
          <p:cNvSpPr txBox="1">
            <a:spLocks noGrp="1"/>
          </p:cNvSpPr>
          <p:nvPr>
            <p:ph type="body" idx="1"/>
          </p:nvPr>
        </p:nvSpPr>
        <p:spPr>
          <a:xfrm>
            <a:off x="822950" y="872025"/>
            <a:ext cx="7627500" cy="4504800"/>
          </a:xfrm>
          <a:prstGeom prst="rect">
            <a:avLst/>
          </a:prstGeom>
          <a:noFill/>
          <a:ln>
            <a:noFill/>
          </a:ln>
        </p:spPr>
        <p:txBody>
          <a:bodyPr lIns="91425" tIns="45700" rIns="91425" bIns="45700" anchor="t" anchorCtr="0">
            <a:noAutofit/>
          </a:bodyPr>
          <a:lstStyle/>
          <a:p>
            <a:pPr marL="342900" marR="0" lvl="0" indent="-381000" algn="l" rtl="0">
              <a:spcBef>
                <a:spcPts val="0"/>
              </a:spcBef>
              <a:buClr>
                <a:schemeClr val="dk1"/>
              </a:buClr>
              <a:buSzPct val="100000"/>
              <a:buFont typeface="Arial"/>
              <a:buChar char="-"/>
            </a:pPr>
            <a:r>
              <a:rPr lang="en-US" sz="3000" i="0" u="none" strike="noStrike" cap="none" baseline="0">
                <a:solidFill>
                  <a:schemeClr val="dk1"/>
                </a:solidFill>
                <a:latin typeface="Source Sans Pro"/>
                <a:ea typeface="Source Sans Pro"/>
                <a:cs typeface="Source Sans Pro"/>
                <a:sym typeface="Source Sans Pro"/>
              </a:rPr>
              <a:t>Niche band marketing</a:t>
            </a:r>
          </a:p>
          <a:p>
            <a:pPr marL="630936" marR="0" lvl="3" indent="-211836" algn="l" rtl="0">
              <a:spcBef>
                <a:spcPts val="300"/>
              </a:spcBef>
              <a:buClr>
                <a:schemeClr val="accent2"/>
              </a:buClr>
              <a:buSzPct val="100000"/>
              <a:buFont typeface="Noto Sans Symbols"/>
              <a:buChar char="•"/>
            </a:pPr>
            <a:r>
              <a:rPr lang="en-US" sz="3000" i="0" u="none" strike="noStrike" cap="none" baseline="0">
                <a:solidFill>
                  <a:schemeClr val="dk1"/>
                </a:solidFill>
                <a:latin typeface="Source Sans Pro"/>
                <a:ea typeface="Source Sans Pro"/>
                <a:cs typeface="Source Sans Pro"/>
                <a:sym typeface="Source Sans Pro"/>
              </a:rPr>
              <a:t>Social Media Campaign</a:t>
            </a:r>
          </a:p>
          <a:p>
            <a:pPr marL="630936" marR="0" lvl="3" indent="-211836" algn="l" rtl="0">
              <a:spcBef>
                <a:spcPts val="300"/>
              </a:spcBef>
              <a:buClr>
                <a:schemeClr val="accent2"/>
              </a:buClr>
              <a:buSzPct val="100000"/>
              <a:buFont typeface="Noto Sans Symbols"/>
              <a:buChar char="•"/>
            </a:pPr>
            <a:r>
              <a:rPr lang="en-US" sz="3000" i="0" u="none" strike="noStrike" cap="none" baseline="0">
                <a:solidFill>
                  <a:schemeClr val="dk1"/>
                </a:solidFill>
                <a:latin typeface="Source Sans Pro"/>
                <a:ea typeface="Source Sans Pro"/>
                <a:cs typeface="Source Sans Pro"/>
                <a:sym typeface="Source Sans Pro"/>
              </a:rPr>
              <a:t>Traditional Media Kit</a:t>
            </a:r>
          </a:p>
          <a:p>
            <a:pPr marL="342900" marR="0" lvl="0" indent="-381000" algn="l" rtl="0">
              <a:spcBef>
                <a:spcPts val="800"/>
              </a:spcBef>
              <a:buClr>
                <a:schemeClr val="dk1"/>
              </a:buClr>
              <a:buSzPct val="100000"/>
              <a:buFont typeface="Arial"/>
              <a:buChar char="-"/>
            </a:pPr>
            <a:r>
              <a:rPr lang="en-US" sz="3000" i="0" u="none" strike="noStrike" cap="none" baseline="0">
                <a:solidFill>
                  <a:schemeClr val="dk1"/>
                </a:solidFill>
                <a:latin typeface="Source Sans Pro"/>
                <a:ea typeface="Source Sans Pro"/>
                <a:cs typeface="Source Sans Pro"/>
                <a:sym typeface="Source Sans Pro"/>
              </a:rPr>
              <a:t>Goal</a:t>
            </a:r>
          </a:p>
          <a:p>
            <a:pPr marL="342900" marR="0" lvl="0" indent="-381000" algn="l" rtl="0">
              <a:spcBef>
                <a:spcPts val="800"/>
              </a:spcBef>
              <a:buClr>
                <a:schemeClr val="dk1"/>
              </a:buClr>
              <a:buSzPct val="100000"/>
              <a:buFont typeface="Arial"/>
              <a:buChar char="-"/>
            </a:pPr>
            <a:r>
              <a:rPr lang="en-US" sz="3000" i="0" u="none" strike="noStrike" cap="none" baseline="0">
                <a:solidFill>
                  <a:schemeClr val="dk1"/>
                </a:solidFill>
                <a:latin typeface="Source Sans Pro"/>
                <a:ea typeface="Source Sans Pro"/>
                <a:cs typeface="Source Sans Pro"/>
                <a:sym typeface="Source Sans Pro"/>
              </a:rPr>
              <a:t>Media Richness Theory </a:t>
            </a:r>
            <a:r>
              <a:rPr lang="en-US" sz="3000" b="0"/>
              <a:t>(Daft &amp; Lengel, 1986)</a:t>
            </a:r>
          </a:p>
          <a:p>
            <a:pPr marL="342900" marR="0" lvl="0" indent="-381000" algn="l" rtl="0">
              <a:spcBef>
                <a:spcPts val="800"/>
              </a:spcBef>
              <a:buClr>
                <a:schemeClr val="dk1"/>
              </a:buClr>
              <a:buSzPct val="100000"/>
              <a:buFont typeface="Arial"/>
              <a:buChar char="-"/>
            </a:pPr>
            <a:r>
              <a:rPr lang="en-US" sz="3000" i="0" u="none" strike="noStrike" cap="none" baseline="0">
                <a:solidFill>
                  <a:schemeClr val="dk1"/>
                </a:solidFill>
                <a:latin typeface="Source Sans Pro"/>
                <a:ea typeface="Source Sans Pro"/>
                <a:cs typeface="Source Sans Pro"/>
                <a:sym typeface="Source Sans Pro"/>
              </a:rPr>
              <a:t>Elaboration Likelihood Model: </a:t>
            </a:r>
            <a:r>
              <a:rPr lang="en-US" sz="3000" b="0" i="0" u="none" strike="noStrike" cap="none" baseline="0">
                <a:solidFill>
                  <a:schemeClr val="dk1"/>
                </a:solidFill>
                <a:latin typeface="Source Sans Pro"/>
                <a:ea typeface="Source Sans Pro"/>
                <a:cs typeface="Source Sans Pro"/>
                <a:sym typeface="Source Sans Pro"/>
              </a:rPr>
              <a:t>Centrally routed messages (Cacioppo &amp; Petty, 1979)</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RESEARCH QUESTIONS</a:t>
            </a:r>
          </a:p>
        </p:txBody>
      </p:sp>
      <p:sp>
        <p:nvSpPr>
          <p:cNvPr id="117" name="Shape 117"/>
          <p:cNvSpPr txBox="1">
            <a:spLocks noGrp="1"/>
          </p:cNvSpPr>
          <p:nvPr>
            <p:ph type="body" idx="1"/>
          </p:nvPr>
        </p:nvSpPr>
        <p:spPr>
          <a:xfrm>
            <a:off x="822959" y="1126836"/>
            <a:ext cx="7520939" cy="355364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25000"/>
              <a:buFont typeface="Arial"/>
              <a:buNone/>
            </a:pPr>
            <a:r>
              <a:rPr lang="en-US" sz="2400" b="1" i="0" u="none" strike="noStrike" cap="none" baseline="0" dirty="0">
                <a:solidFill>
                  <a:schemeClr val="dk1"/>
                </a:solidFill>
                <a:latin typeface="Source Sans Pro"/>
                <a:ea typeface="Source Sans Pro"/>
                <a:cs typeface="Source Sans Pro"/>
                <a:sym typeface="Source Sans Pro"/>
              </a:rPr>
              <a:t>Social Media:</a:t>
            </a:r>
          </a:p>
          <a:p>
            <a:pPr marL="342900" marR="0" lvl="0" indent="-342900" algn="l" rtl="0">
              <a:spcBef>
                <a:spcPts val="800"/>
              </a:spcBef>
              <a:buClr>
                <a:schemeClr val="dk1"/>
              </a:buClr>
              <a:buSzPct val="25000"/>
              <a:buFont typeface="Arial"/>
              <a:buNone/>
            </a:pPr>
            <a:r>
              <a:rPr lang="en-US" sz="2400" b="1" i="0" u="none" strike="noStrike" cap="none" baseline="0" dirty="0">
                <a:solidFill>
                  <a:schemeClr val="dk1"/>
                </a:solidFill>
                <a:latin typeface="Source Sans Pro"/>
                <a:ea typeface="Source Sans Pro"/>
                <a:cs typeface="Source Sans Pro"/>
                <a:sym typeface="Source Sans Pro"/>
              </a:rPr>
              <a:t>	</a:t>
            </a:r>
            <a:r>
              <a:rPr lang="en-US" sz="2400" b="0" i="0" u="none" strike="noStrike" cap="none" baseline="0" dirty="0">
                <a:solidFill>
                  <a:schemeClr val="dk1"/>
                </a:solidFill>
                <a:latin typeface="Source Sans Pro"/>
                <a:ea typeface="Source Sans Pro"/>
                <a:cs typeface="Source Sans Pro"/>
                <a:sym typeface="Source Sans Pro"/>
              </a:rPr>
              <a:t>With a niche band that has a specific target audience, can a social media campaign be an effective form of advertising? </a:t>
            </a:r>
          </a:p>
          <a:p>
            <a:pPr marL="342900" marR="0" lvl="0" indent="-342900" algn="l" rtl="0">
              <a:spcBef>
                <a:spcPts val="800"/>
              </a:spcBef>
              <a:buClr>
                <a:schemeClr val="dk1"/>
              </a:buClr>
              <a:buSzPct val="25000"/>
              <a:buFont typeface="Arial"/>
              <a:buNone/>
            </a:pPr>
            <a:r>
              <a:rPr lang="en-US" sz="2400" b="1" i="0" u="none" strike="noStrike" cap="none" baseline="0" dirty="0">
                <a:solidFill>
                  <a:schemeClr val="dk1"/>
                </a:solidFill>
                <a:latin typeface="Source Sans Pro"/>
                <a:ea typeface="Source Sans Pro"/>
                <a:cs typeface="Source Sans Pro"/>
                <a:sym typeface="Source Sans Pro"/>
              </a:rPr>
              <a:t>Traditional Media Kit:</a:t>
            </a:r>
          </a:p>
          <a:p>
            <a:pPr marL="342900" marR="0" lvl="0" indent="-342900" algn="l" rtl="0">
              <a:spcBef>
                <a:spcPts val="800"/>
              </a:spcBef>
              <a:buClr>
                <a:schemeClr val="dk1"/>
              </a:buClr>
              <a:buSzPct val="25000"/>
              <a:buFont typeface="Arial"/>
              <a:buNone/>
            </a:pPr>
            <a:r>
              <a:rPr lang="en-US" sz="2400" b="1" i="0" u="none" strike="noStrike" cap="none" baseline="0" dirty="0">
                <a:solidFill>
                  <a:schemeClr val="dk1"/>
                </a:solidFill>
                <a:latin typeface="Source Sans Pro"/>
                <a:ea typeface="Source Sans Pro"/>
                <a:cs typeface="Source Sans Pro"/>
                <a:sym typeface="Source Sans Pro"/>
              </a:rPr>
              <a:t>	</a:t>
            </a:r>
            <a:r>
              <a:rPr lang="en-US" sz="2400" b="0" i="0" u="none" strike="noStrike" cap="none" baseline="0" dirty="0">
                <a:solidFill>
                  <a:schemeClr val="dk1"/>
                </a:solidFill>
                <a:latin typeface="Source Sans Pro"/>
                <a:ea typeface="Source Sans Pro"/>
                <a:cs typeface="Source Sans Pro"/>
                <a:sym typeface="Source Sans Pro"/>
              </a:rPr>
              <a:t>For that same band, are media kits a more effective presence in the office of a label or agent than a demo standing alone?</a:t>
            </a:r>
          </a:p>
          <a:p>
            <a:pPr marL="342900" marR="0" lvl="0" indent="-342900" algn="l" rtl="0">
              <a:spcBef>
                <a:spcPts val="800"/>
              </a:spcBef>
              <a:buClr>
                <a:schemeClr val="dk1"/>
              </a:buClr>
              <a:buFont typeface="Arial"/>
              <a:buNone/>
            </a:pPr>
            <a:endParaRPr sz="1600" b="1" i="0" u="none" strike="noStrike" cap="none" baseline="0" dirty="0">
              <a:solidFill>
                <a:schemeClr val="dk1"/>
              </a:solidFill>
              <a:latin typeface="Source Sans Pro"/>
              <a:ea typeface="Source Sans Pro"/>
              <a:cs typeface="Source Sans Pro"/>
              <a:sym typeface="Source Sans Pro"/>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Effect transition="in" filter="fade">
                                      <p:cBhvr>
                                        <p:cTn id="12" dur="1000"/>
                                        <p:tgtEl>
                                          <p:spTgt spid="117">
                                            <p:txEl>
                                              <p:pRg st="0" end="0"/>
                                            </p:txEl>
                                          </p:spTgt>
                                        </p:tgtEl>
                                      </p:cBhvr>
                                    </p:animEffect>
                                    <p:anim calcmode="lin" valueType="num">
                                      <p:cBhvr>
                                        <p:cTn id="13"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7">
                                            <p:txEl>
                                              <p:pRg st="1" end="1"/>
                                            </p:txEl>
                                          </p:spTgt>
                                        </p:tgtEl>
                                        <p:attrNameLst>
                                          <p:attrName>style.visibility</p:attrName>
                                        </p:attrNameLst>
                                      </p:cBhvr>
                                      <p:to>
                                        <p:strVal val="visible"/>
                                      </p:to>
                                    </p:set>
                                    <p:animEffect transition="in" filter="fade">
                                      <p:cBhvr>
                                        <p:cTn id="19" dur="1000"/>
                                        <p:tgtEl>
                                          <p:spTgt spid="117">
                                            <p:txEl>
                                              <p:pRg st="1" end="1"/>
                                            </p:txEl>
                                          </p:spTgt>
                                        </p:tgtEl>
                                      </p:cBhvr>
                                    </p:animEffect>
                                    <p:anim calcmode="lin" valueType="num">
                                      <p:cBhvr>
                                        <p:cTn id="20" dur="1000" fill="hold"/>
                                        <p:tgtEl>
                                          <p:spTgt spid="11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7">
                                            <p:txEl>
                                              <p:pRg st="2" end="2"/>
                                            </p:txEl>
                                          </p:spTgt>
                                        </p:tgtEl>
                                        <p:attrNameLst>
                                          <p:attrName>style.visibility</p:attrName>
                                        </p:attrNameLst>
                                      </p:cBhvr>
                                      <p:to>
                                        <p:strVal val="visible"/>
                                      </p:to>
                                    </p:set>
                                    <p:animEffect transition="in" filter="fade">
                                      <p:cBhvr>
                                        <p:cTn id="26" dur="1000"/>
                                        <p:tgtEl>
                                          <p:spTgt spid="117">
                                            <p:txEl>
                                              <p:pRg st="2" end="2"/>
                                            </p:txEl>
                                          </p:spTgt>
                                        </p:tgtEl>
                                      </p:cBhvr>
                                    </p:animEffect>
                                    <p:anim calcmode="lin" valueType="num">
                                      <p:cBhvr>
                                        <p:cTn id="27"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7">
                                            <p:txEl>
                                              <p:pRg st="3" end="3"/>
                                            </p:txEl>
                                          </p:spTgt>
                                        </p:tgtEl>
                                        <p:attrNameLst>
                                          <p:attrName>style.visibility</p:attrName>
                                        </p:attrNameLst>
                                      </p:cBhvr>
                                      <p:to>
                                        <p:strVal val="visible"/>
                                      </p:to>
                                    </p:set>
                                    <p:animEffect transition="in" filter="fade">
                                      <p:cBhvr>
                                        <p:cTn id="31" dur="1000"/>
                                        <p:tgtEl>
                                          <p:spTgt spid="117">
                                            <p:txEl>
                                              <p:pRg st="3" end="3"/>
                                            </p:txEl>
                                          </p:spTgt>
                                        </p:tgtEl>
                                      </p:cBhvr>
                                    </p:animEffect>
                                    <p:anim calcmode="lin" valueType="num">
                                      <p:cBhvr>
                                        <p:cTn id="32" dur="1000" fill="hold"/>
                                        <p:tgtEl>
                                          <p:spTgt spid="11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KEY SOURCES</a:t>
            </a:r>
          </a:p>
        </p:txBody>
      </p:sp>
      <p:sp>
        <p:nvSpPr>
          <p:cNvPr id="123" name="Shape 123"/>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457200" marR="0" lvl="0" indent="-381000" algn="l" rtl="0">
              <a:spcBef>
                <a:spcPts val="0"/>
              </a:spcBef>
              <a:buClr>
                <a:schemeClr val="dk1"/>
              </a:buClr>
              <a:buSzPct val="100000"/>
              <a:buFont typeface="Source Sans Pro"/>
              <a:buChar char="-"/>
            </a:pPr>
            <a:r>
              <a:rPr lang="en-US" sz="2400"/>
              <a:t>Social Media Campaign</a:t>
            </a:r>
          </a:p>
          <a:p>
            <a:pPr marL="914400" marR="0" lvl="1" indent="-228600" algn="l" rtl="0">
              <a:spcBef>
                <a:spcPts val="0"/>
              </a:spcBef>
              <a:buSzPct val="100000"/>
            </a:pPr>
            <a:r>
              <a:rPr lang="en-US" sz="2400"/>
              <a:t>Peoples, 2013</a:t>
            </a:r>
          </a:p>
          <a:p>
            <a:pPr marL="914400" marR="0" lvl="1" indent="-228600" algn="l" rtl="0">
              <a:spcBef>
                <a:spcPts val="0"/>
              </a:spcBef>
              <a:buSzPct val="100000"/>
            </a:pPr>
            <a:r>
              <a:rPr lang="en-US" sz="2400"/>
              <a:t>Dewan &amp; Ramaprasad, 2014</a:t>
            </a:r>
          </a:p>
          <a:p>
            <a:pPr marL="914400" marR="0" lvl="1" indent="-228600" algn="l" rtl="0">
              <a:spcBef>
                <a:spcPts val="0"/>
              </a:spcBef>
              <a:buSzPct val="100000"/>
            </a:pPr>
            <a:r>
              <a:rPr lang="en-US" sz="2400"/>
              <a:t>Naylor, Lamberton &amp; West, 2012</a:t>
            </a:r>
          </a:p>
          <a:p>
            <a:pPr marL="457200" marR="0" lvl="0" indent="0" algn="l" rtl="0">
              <a:spcBef>
                <a:spcPts val="0"/>
              </a:spcBef>
              <a:buNone/>
            </a:pPr>
            <a:endParaRPr sz="2400"/>
          </a:p>
          <a:p>
            <a:pPr marL="457200" marR="0" lvl="0" indent="-381000" algn="l" rtl="0">
              <a:spcBef>
                <a:spcPts val="0"/>
              </a:spcBef>
              <a:buSzPct val="100000"/>
              <a:buChar char="-"/>
            </a:pPr>
            <a:r>
              <a:rPr lang="en-US" sz="2400"/>
              <a:t>Traditional Media Kit</a:t>
            </a:r>
          </a:p>
          <a:p>
            <a:pPr marL="914400" marR="0" lvl="1" indent="-228600" algn="l" rtl="0">
              <a:spcBef>
                <a:spcPts val="0"/>
              </a:spcBef>
              <a:buSzPct val="100000"/>
            </a:pPr>
            <a:r>
              <a:rPr lang="en-US" sz="2400"/>
              <a:t>Blacklock, 2005</a:t>
            </a:r>
          </a:p>
          <a:p>
            <a:pPr marL="914400" marR="0" lvl="1" indent="-228600" algn="l" rtl="0">
              <a:spcBef>
                <a:spcPts val="0"/>
              </a:spcBef>
              <a:buSzPct val="100000"/>
            </a:pPr>
            <a:r>
              <a:rPr lang="en-US" sz="2400"/>
              <a:t>Vanslack, 2007</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baseline="0">
                <a:solidFill>
                  <a:schemeClr val="dk1"/>
                </a:solidFill>
                <a:latin typeface="Source Sans Pro"/>
                <a:ea typeface="Source Sans Pro"/>
                <a:cs typeface="Source Sans Pro"/>
                <a:sym typeface="Source Sans Pro"/>
              </a:rPr>
              <a:t>METHOD</a:t>
            </a:r>
          </a:p>
        </p:txBody>
      </p:sp>
      <p:sp>
        <p:nvSpPr>
          <p:cNvPr id="129" name="Shape 129"/>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457200" marR="0" lvl="0" indent="-381000" algn="l" rtl="0">
              <a:spcBef>
                <a:spcPts val="0"/>
              </a:spcBef>
              <a:buClr>
                <a:schemeClr val="dk1"/>
              </a:buClr>
              <a:buSzPct val="100000"/>
              <a:buFont typeface="Source Sans Pro"/>
              <a:buChar char="-"/>
            </a:pPr>
            <a:r>
              <a:rPr lang="en-US" sz="2400"/>
              <a:t>Met with Roman Street</a:t>
            </a:r>
          </a:p>
          <a:p>
            <a:pPr marL="1371600" marR="0" lvl="2" indent="-228600" algn="l" rtl="0">
              <a:spcBef>
                <a:spcPts val="0"/>
              </a:spcBef>
              <a:buSzPct val="100000"/>
            </a:pPr>
            <a:r>
              <a:rPr lang="en-US" sz="2400"/>
              <a:t>deliverables</a:t>
            </a:r>
          </a:p>
          <a:p>
            <a:pPr marL="457200" marR="0" lvl="0" indent="-381000" algn="l" rtl="0">
              <a:spcBef>
                <a:spcPts val="0"/>
              </a:spcBef>
              <a:buSzPct val="100000"/>
              <a:buChar char="-"/>
            </a:pPr>
            <a:r>
              <a:rPr lang="en-US" sz="2400"/>
              <a:t>Social Media Campaign: October 1</a:t>
            </a:r>
          </a:p>
        </p:txBody>
      </p:sp>
      <p:pic>
        <p:nvPicPr>
          <p:cNvPr id="130" name="Shape 130"/>
          <p:cNvPicPr preferRelativeResize="0"/>
          <p:nvPr/>
        </p:nvPicPr>
        <p:blipFill>
          <a:blip r:embed="rId3">
            <a:alphaModFix/>
          </a:blip>
          <a:stretch>
            <a:fillRect/>
          </a:stretch>
        </p:blipFill>
        <p:spPr>
          <a:xfrm>
            <a:off x="1138725" y="2572148"/>
            <a:ext cx="6889399" cy="3937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22959" y="365760"/>
            <a:ext cx="7520999" cy="548699"/>
          </a:xfrm>
          <a:prstGeom prst="rect">
            <a:avLst/>
          </a:prstGeom>
        </p:spPr>
        <p:txBody>
          <a:bodyPr lIns="91425" tIns="91425" rIns="91425" bIns="91425" anchor="ctr" anchorCtr="0">
            <a:noAutofit/>
          </a:bodyPr>
          <a:lstStyle/>
          <a:p>
            <a:pPr>
              <a:spcBef>
                <a:spcPts val="0"/>
              </a:spcBef>
              <a:buNone/>
            </a:pPr>
            <a:r>
              <a:rPr lang="en-US"/>
              <a:t>Method continued</a:t>
            </a:r>
          </a:p>
        </p:txBody>
      </p:sp>
      <p:sp>
        <p:nvSpPr>
          <p:cNvPr id="136" name="Shape 136"/>
          <p:cNvSpPr txBox="1">
            <a:spLocks noGrp="1"/>
          </p:cNvSpPr>
          <p:nvPr>
            <p:ph type="body" idx="1"/>
          </p:nvPr>
        </p:nvSpPr>
        <p:spPr>
          <a:xfrm>
            <a:off x="822959" y="914453"/>
            <a:ext cx="7520999" cy="3579900"/>
          </a:xfrm>
          <a:prstGeom prst="rect">
            <a:avLst/>
          </a:prstGeom>
        </p:spPr>
        <p:txBody>
          <a:bodyPr lIns="91425" tIns="91425" rIns="91425" bIns="91425" anchor="t" anchorCtr="0">
            <a:noAutofit/>
          </a:bodyPr>
          <a:lstStyle/>
          <a:p>
            <a:pPr marL="457200" lvl="0" indent="-381000">
              <a:spcBef>
                <a:spcPts val="0"/>
              </a:spcBef>
              <a:buSzPct val="100000"/>
              <a:buChar char="-"/>
            </a:pPr>
            <a:r>
              <a:rPr lang="en-US" sz="2400"/>
              <a:t>Photo shoot</a:t>
            </a:r>
          </a:p>
        </p:txBody>
      </p:sp>
      <p:pic>
        <p:nvPicPr>
          <p:cNvPr id="137" name="Shape 137"/>
          <p:cNvPicPr preferRelativeResize="0"/>
          <p:nvPr/>
        </p:nvPicPr>
        <p:blipFill>
          <a:blip r:embed="rId3">
            <a:alphaModFix/>
          </a:blip>
          <a:stretch>
            <a:fillRect/>
          </a:stretch>
        </p:blipFill>
        <p:spPr>
          <a:xfrm>
            <a:off x="1240663" y="1745924"/>
            <a:ext cx="6662675" cy="44299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424449" y="212025"/>
            <a:ext cx="2632400" cy="3650743"/>
          </a:xfrm>
          <a:prstGeom prst="rect">
            <a:avLst/>
          </a:prstGeom>
          <a:noFill/>
          <a:ln>
            <a:noFill/>
          </a:ln>
        </p:spPr>
      </p:pic>
      <p:pic>
        <p:nvPicPr>
          <p:cNvPr id="143" name="Shape 143"/>
          <p:cNvPicPr preferRelativeResize="0"/>
          <p:nvPr/>
        </p:nvPicPr>
        <p:blipFill>
          <a:blip r:embed="rId4">
            <a:alphaModFix/>
          </a:blip>
          <a:stretch>
            <a:fillRect/>
          </a:stretch>
        </p:blipFill>
        <p:spPr>
          <a:xfrm>
            <a:off x="6299600" y="2582108"/>
            <a:ext cx="2632399" cy="3959114"/>
          </a:xfrm>
          <a:prstGeom prst="rect">
            <a:avLst/>
          </a:prstGeom>
          <a:noFill/>
          <a:ln>
            <a:noFill/>
          </a:ln>
        </p:spPr>
      </p:pic>
      <p:pic>
        <p:nvPicPr>
          <p:cNvPr id="144" name="Shape 144"/>
          <p:cNvPicPr preferRelativeResize="0"/>
          <p:nvPr/>
        </p:nvPicPr>
        <p:blipFill>
          <a:blip r:embed="rId5">
            <a:alphaModFix/>
          </a:blip>
          <a:stretch>
            <a:fillRect/>
          </a:stretch>
        </p:blipFill>
        <p:spPr>
          <a:xfrm>
            <a:off x="3489825" y="186174"/>
            <a:ext cx="4810243" cy="3198299"/>
          </a:xfrm>
          <a:prstGeom prst="rect">
            <a:avLst/>
          </a:prstGeom>
          <a:noFill/>
          <a:ln>
            <a:noFill/>
          </a:ln>
        </p:spPr>
      </p:pic>
      <p:pic>
        <p:nvPicPr>
          <p:cNvPr id="145" name="Shape 145"/>
          <p:cNvPicPr preferRelativeResize="0"/>
          <p:nvPr/>
        </p:nvPicPr>
        <p:blipFill>
          <a:blip r:embed="rId6">
            <a:alphaModFix/>
          </a:blip>
          <a:stretch>
            <a:fillRect/>
          </a:stretch>
        </p:blipFill>
        <p:spPr>
          <a:xfrm>
            <a:off x="1221400" y="3563625"/>
            <a:ext cx="4253372" cy="28280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80">
                                          <p:stCondLst>
                                            <p:cond delay="0"/>
                                          </p:stCondLst>
                                        </p:cTn>
                                        <p:tgtEl>
                                          <p:spTgt spid="142"/>
                                        </p:tgtEl>
                                      </p:cBhvr>
                                    </p:animEffect>
                                    <p:anim calcmode="lin" valueType="num">
                                      <p:cBhvr>
                                        <p:cTn id="8"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2"/>
                                        </p:tgtEl>
                                      </p:cBhvr>
                                      <p:to x="100000" y="60000"/>
                                    </p:animScale>
                                    <p:animScale>
                                      <p:cBhvr>
                                        <p:cTn id="14" dur="166" decel="50000">
                                          <p:stCondLst>
                                            <p:cond delay="676"/>
                                          </p:stCondLst>
                                        </p:cTn>
                                        <p:tgtEl>
                                          <p:spTgt spid="142"/>
                                        </p:tgtEl>
                                      </p:cBhvr>
                                      <p:to x="100000" y="100000"/>
                                    </p:animScale>
                                    <p:animScale>
                                      <p:cBhvr>
                                        <p:cTn id="15" dur="26">
                                          <p:stCondLst>
                                            <p:cond delay="1312"/>
                                          </p:stCondLst>
                                        </p:cTn>
                                        <p:tgtEl>
                                          <p:spTgt spid="142"/>
                                        </p:tgtEl>
                                      </p:cBhvr>
                                      <p:to x="100000" y="80000"/>
                                    </p:animScale>
                                    <p:animScale>
                                      <p:cBhvr>
                                        <p:cTn id="16" dur="166" decel="50000">
                                          <p:stCondLst>
                                            <p:cond delay="1338"/>
                                          </p:stCondLst>
                                        </p:cTn>
                                        <p:tgtEl>
                                          <p:spTgt spid="142"/>
                                        </p:tgtEl>
                                      </p:cBhvr>
                                      <p:to x="100000" y="100000"/>
                                    </p:animScale>
                                    <p:animScale>
                                      <p:cBhvr>
                                        <p:cTn id="17" dur="26">
                                          <p:stCondLst>
                                            <p:cond delay="1642"/>
                                          </p:stCondLst>
                                        </p:cTn>
                                        <p:tgtEl>
                                          <p:spTgt spid="142"/>
                                        </p:tgtEl>
                                      </p:cBhvr>
                                      <p:to x="100000" y="90000"/>
                                    </p:animScale>
                                    <p:animScale>
                                      <p:cBhvr>
                                        <p:cTn id="18" dur="166" decel="50000">
                                          <p:stCondLst>
                                            <p:cond delay="1668"/>
                                          </p:stCondLst>
                                        </p:cTn>
                                        <p:tgtEl>
                                          <p:spTgt spid="142"/>
                                        </p:tgtEl>
                                      </p:cBhvr>
                                      <p:to x="100000" y="100000"/>
                                    </p:animScale>
                                    <p:animScale>
                                      <p:cBhvr>
                                        <p:cTn id="19" dur="26">
                                          <p:stCondLst>
                                            <p:cond delay="1808"/>
                                          </p:stCondLst>
                                        </p:cTn>
                                        <p:tgtEl>
                                          <p:spTgt spid="142"/>
                                        </p:tgtEl>
                                      </p:cBhvr>
                                      <p:to x="100000" y="95000"/>
                                    </p:animScale>
                                    <p:animScale>
                                      <p:cBhvr>
                                        <p:cTn id="20" dur="166" decel="50000">
                                          <p:stCondLst>
                                            <p:cond delay="1834"/>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heel(1)">
                                      <p:cBhvr>
                                        <p:cTn id="30" dur="2000"/>
                                        <p:tgtEl>
                                          <p:spTgt spid="145"/>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2000"/>
                                        <p:tgtEl>
                                          <p:spTgt spid="144"/>
                                        </p:tgtEl>
                                      </p:cBhvr>
                                    </p:animEffect>
                                    <p:anim calcmode="lin" valueType="num">
                                      <p:cBhvr>
                                        <p:cTn id="36" dur="2000" fill="hold"/>
                                        <p:tgtEl>
                                          <p:spTgt spid="144"/>
                                        </p:tgtEl>
                                        <p:attrNameLst>
                                          <p:attrName>ppt_w</p:attrName>
                                        </p:attrNameLst>
                                      </p:cBhvr>
                                      <p:tavLst>
                                        <p:tav tm="0" fmla="#ppt_w*sin(2.5*pi*$)">
                                          <p:val>
                                            <p:fltVal val="0"/>
                                          </p:val>
                                        </p:tav>
                                        <p:tav tm="100000">
                                          <p:val>
                                            <p:fltVal val="1"/>
                                          </p:val>
                                        </p:tav>
                                      </p:tavLst>
                                    </p:anim>
                                    <p:anim calcmode="lin" valueType="num">
                                      <p:cBhvr>
                                        <p:cTn id="37" dur="2000" fill="hold"/>
                                        <p:tgtEl>
                                          <p:spTgt spid="1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2502</Words>
  <Application>Microsoft Office PowerPoint</Application>
  <PresentationFormat>On-screen Show (4:3)</PresentationFormat>
  <Paragraphs>161</Paragraphs>
  <Slides>24</Slides>
  <Notes>24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Noto Sans Symbols</vt:lpstr>
      <vt:lpstr>Source Sans Pro</vt:lpstr>
      <vt:lpstr>Arial</vt:lpstr>
      <vt:lpstr>Angles</vt:lpstr>
      <vt:lpstr>Adobe Acrobat Document</vt:lpstr>
      <vt:lpstr>BAND PROMOTION</vt:lpstr>
      <vt:lpstr>Roman Street</vt:lpstr>
      <vt:lpstr>INTRODUCTION</vt:lpstr>
      <vt:lpstr>RATIONALE &amp; PURPOSE</vt:lpstr>
      <vt:lpstr>RESEARCH QUESTIONS</vt:lpstr>
      <vt:lpstr>KEY SOURCES</vt:lpstr>
      <vt:lpstr>METHOD</vt:lpstr>
      <vt:lpstr>Method continued</vt:lpstr>
      <vt:lpstr>PowerPoint Presentation</vt:lpstr>
      <vt:lpstr>Method continued</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Benefits + Limitations on this Campaign</vt:lpstr>
      <vt:lpstr>Results Continued</vt:lpstr>
      <vt:lpstr>Limitations</vt:lpstr>
      <vt:lpstr>CONCLUSION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 PROMOTION</dc:title>
  <dc:creator>McIntyre, Hannah</dc:creator>
  <cp:lastModifiedBy>McIntyre, Hannah</cp:lastModifiedBy>
  <cp:revision>2</cp:revision>
  <dcterms:modified xsi:type="dcterms:W3CDTF">2015-11-20T15:33:57Z</dcterms:modified>
</cp:coreProperties>
</file>